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1.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0" r:id="rId4"/>
    <p:sldId id="258" r:id="rId5"/>
    <p:sldId id="263" r:id="rId6"/>
    <p:sldId id="262" r:id="rId7"/>
    <p:sldId id="259" r:id="rId8"/>
    <p:sldId id="261" r:id="rId9"/>
    <p:sldId id="269" r:id="rId10"/>
    <p:sldId id="266" r:id="rId11"/>
    <p:sldId id="292" r:id="rId12"/>
    <p:sldId id="267" r:id="rId13"/>
    <p:sldId id="1053" r:id="rId14"/>
    <p:sldId id="265" r:id="rId15"/>
    <p:sldId id="268" r:id="rId16"/>
    <p:sldId id="1050" r:id="rId17"/>
    <p:sldId id="270" r:id="rId18"/>
    <p:sldId id="104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desgrippes" initials="pd" lastIdx="1" clrIdx="0">
    <p:extLst>
      <p:ext uri="{19B8F6BF-5375-455C-9EA6-DF929625EA0E}">
        <p15:presenceInfo xmlns:p15="http://schemas.microsoft.com/office/powerpoint/2012/main" userId="fcacd258a6d3485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0C0"/>
    <a:srgbClr val="7566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4660"/>
  </p:normalViewPr>
  <p:slideViewPr>
    <p:cSldViewPr snapToGrid="0">
      <p:cViewPr varScale="1">
        <p:scale>
          <a:sx n="129" d="100"/>
          <a:sy n="129" d="100"/>
        </p:scale>
        <p:origin x="125"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19626-6F99-468A-908C-355F19A82B98}" type="datetimeFigureOut">
              <a:rPr lang="en-US" smtClean="0"/>
              <a:t>03-Nov-23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E20F6B-5356-4C14-A045-35EAE594197B}" type="slidenum">
              <a:rPr lang="en-US" smtClean="0"/>
              <a:t>‹#›</a:t>
            </a:fld>
            <a:endParaRPr lang="en-US"/>
          </a:p>
        </p:txBody>
      </p:sp>
    </p:spTree>
    <p:extLst>
      <p:ext uri="{BB962C8B-B14F-4D97-AF65-F5344CB8AC3E}">
        <p14:creationId xmlns:p14="http://schemas.microsoft.com/office/powerpoint/2010/main" val="4134819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my project is on New York Yellow taxis.</a:t>
            </a:r>
          </a:p>
        </p:txBody>
      </p:sp>
      <p:sp>
        <p:nvSpPr>
          <p:cNvPr id="4" name="Slide Number Placeholder 3"/>
          <p:cNvSpPr>
            <a:spLocks noGrp="1"/>
          </p:cNvSpPr>
          <p:nvPr>
            <p:ph type="sldNum" sz="quarter" idx="5"/>
          </p:nvPr>
        </p:nvSpPr>
        <p:spPr/>
        <p:txBody>
          <a:bodyPr/>
          <a:lstStyle/>
          <a:p>
            <a:fld id="{9DE20F6B-5356-4C14-A045-35EAE594197B}" type="slidenum">
              <a:rPr lang="en-US" smtClean="0"/>
              <a:t>1</a:t>
            </a:fld>
            <a:endParaRPr lang="en-US"/>
          </a:p>
        </p:txBody>
      </p:sp>
    </p:spTree>
    <p:extLst>
      <p:ext uri="{BB962C8B-B14F-4D97-AF65-F5344CB8AC3E}">
        <p14:creationId xmlns:p14="http://schemas.microsoft.com/office/powerpoint/2010/main" val="1181197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(38905, 77805) after 1HE </a:t>
            </a:r>
            <a:r>
              <a:rPr lang="en-US" b="0" i="0" dirty="0">
                <a:solidFill>
                  <a:srgbClr val="FFFFFF"/>
                </a:solidFill>
                <a:effectLst/>
                <a:latin typeface="system-ui"/>
              </a:rPr>
              <a:t>We will attempt to reduce features. </a:t>
            </a:r>
            <a:r>
              <a:rPr lang="en-US" b="0" i="0" dirty="0" err="1">
                <a:solidFill>
                  <a:srgbClr val="FFFFFF"/>
                </a:solidFill>
                <a:effectLst/>
                <a:latin typeface="system-ui"/>
              </a:rPr>
              <a:t>Attemped</a:t>
            </a:r>
            <a:r>
              <a:rPr lang="en-US" b="0" i="0" dirty="0">
                <a:solidFill>
                  <a:srgbClr val="FFFFFF"/>
                </a:solidFill>
                <a:effectLst/>
                <a:latin typeface="system-ui"/>
              </a:rPr>
              <a:t> with PCA but it wasn’t compatible with </a:t>
            </a:r>
            <a:r>
              <a:rPr lang="en-US" b="0" i="0" dirty="0" err="1">
                <a:solidFill>
                  <a:srgbClr val="FFFFFF"/>
                </a:solidFill>
                <a:effectLst/>
                <a:latin typeface="system-ui"/>
              </a:rPr>
              <a:t>OneHotEncoded</a:t>
            </a:r>
            <a:r>
              <a:rPr lang="en-US" b="0" i="0" dirty="0">
                <a:solidFill>
                  <a:srgbClr val="FFFFFF"/>
                </a:solidFill>
                <a:effectLst/>
                <a:latin typeface="system-ui"/>
              </a:rPr>
              <a:t> feats. Ss I used S</a:t>
            </a:r>
            <a:r>
              <a:rPr lang="en-US" b="0" i="0" dirty="0">
                <a:solidFill>
                  <a:srgbClr val="D1D5DB"/>
                </a:solidFill>
                <a:effectLst/>
                <a:latin typeface="Söhne"/>
              </a:rPr>
              <a:t>ingular Value </a:t>
            </a:r>
            <a:r>
              <a:rPr lang="en-US" b="0" i="0" dirty="0" err="1">
                <a:solidFill>
                  <a:srgbClr val="D1D5DB"/>
                </a:solidFill>
                <a:effectLst/>
                <a:latin typeface="Söhne"/>
              </a:rPr>
              <a:t>Decomposition</a:t>
            </a:r>
            <a:r>
              <a:rPr lang="en-US" b="0" i="0" dirty="0" err="1">
                <a:solidFill>
                  <a:srgbClr val="FFFFFF"/>
                </a:solidFill>
                <a:effectLst/>
                <a:latin typeface="system-ui"/>
              </a:rPr>
              <a:t>and</a:t>
            </a:r>
            <a:r>
              <a:rPr lang="en-US" b="0" i="0" dirty="0">
                <a:solidFill>
                  <a:srgbClr val="FFFFFF"/>
                </a:solidFill>
                <a:effectLst/>
                <a:latin typeface="system-ui"/>
              </a:rPr>
              <a:t> used SVD to reduce number of features to 50</a:t>
            </a:r>
            <a:endParaRPr lang="en-US" dirty="0"/>
          </a:p>
        </p:txBody>
      </p:sp>
      <p:sp>
        <p:nvSpPr>
          <p:cNvPr id="4" name="Slide Number Placeholder 3"/>
          <p:cNvSpPr>
            <a:spLocks noGrp="1"/>
          </p:cNvSpPr>
          <p:nvPr>
            <p:ph type="sldNum" sz="quarter" idx="5"/>
          </p:nvPr>
        </p:nvSpPr>
        <p:spPr/>
        <p:txBody>
          <a:bodyPr/>
          <a:lstStyle/>
          <a:p>
            <a:fld id="{9DE20F6B-5356-4C14-A045-35EAE594197B}" type="slidenum">
              <a:rPr lang="en-US" smtClean="0"/>
              <a:t>14</a:t>
            </a:fld>
            <a:endParaRPr lang="en-US"/>
          </a:p>
        </p:txBody>
      </p:sp>
    </p:spTree>
    <p:extLst>
      <p:ext uri="{BB962C8B-B14F-4D97-AF65-F5344CB8AC3E}">
        <p14:creationId xmlns:p14="http://schemas.microsoft.com/office/powerpoint/2010/main" val="1872729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luster 0: This cluster has higher average and median fare amounts and trip distances. The most common payment type is 1, which corresponds to credit card payments. This could be a cluster of longer, more expensive trips where passengers are less likely to use cash.</a:t>
            </a:r>
          </a:p>
          <a:p>
            <a:endParaRPr lang="en-US" dirty="0"/>
          </a:p>
          <a:p>
            <a:r>
              <a:rPr lang="en-US" dirty="0"/>
              <a:t>Cluster 1: This cluster has lower average and median fare amounts and trip distances, also with credit card as the most common payment type.</a:t>
            </a:r>
          </a:p>
          <a:p>
            <a:endParaRPr lang="en-US" dirty="0"/>
          </a:p>
          <a:p>
            <a:r>
              <a:rPr lang="en-US" dirty="0"/>
              <a:t>Cluster 2: This cluster stands out with a very high mean for </a:t>
            </a:r>
            <a:r>
              <a:rPr lang="en-US" dirty="0" err="1"/>
              <a:t>fare_amount</a:t>
            </a:r>
            <a:r>
              <a:rPr lang="en-US" dirty="0"/>
              <a:t> and </a:t>
            </a:r>
            <a:r>
              <a:rPr lang="en-US" dirty="0" err="1"/>
              <a:t>total_amount</a:t>
            </a:r>
            <a:r>
              <a:rPr lang="en-US" dirty="0"/>
              <a:t>, but a very low median for </a:t>
            </a:r>
            <a:r>
              <a:rPr lang="en-US" dirty="0" err="1"/>
              <a:t>trip_distance</a:t>
            </a:r>
            <a:r>
              <a:rPr lang="en-US" dirty="0"/>
              <a:t>. This suggests some very expensive trips that are not necessarily long, which could be a flag for potential disputes. Interestingly, the standard deviation for </a:t>
            </a:r>
            <a:r>
              <a:rPr lang="en-US" dirty="0" err="1"/>
              <a:t>tip_amount</a:t>
            </a:r>
            <a:r>
              <a:rPr lang="en-US" dirty="0"/>
              <a:t> is very high due to some large tips, which could be related to the negotiated fares or other special rate codes.</a:t>
            </a:r>
          </a:p>
          <a:p>
            <a:endParaRPr lang="en-US" dirty="0"/>
          </a:p>
          <a:p>
            <a:r>
              <a:rPr lang="en-US" dirty="0"/>
              <a:t>Cluster 3: This cluster is characterized by relatively short trips with moderate fare amounts.</a:t>
            </a:r>
          </a:p>
          <a:p>
            <a:endParaRPr lang="en-US" dirty="0"/>
          </a:p>
          <a:p>
            <a:r>
              <a:rPr lang="en-US" dirty="0"/>
              <a:t>Cluster 4: Similar to Cluster 3, this one has short trips and low fare amounts.</a:t>
            </a:r>
          </a:p>
          <a:p>
            <a:endParaRPr lang="en-US" dirty="0"/>
          </a:p>
          <a:p>
            <a:r>
              <a:rPr lang="en-US" dirty="0"/>
              <a:t>Cluster 5: This cluster has significantly longer trips both in terms of distance and duration, with high fare amounts.</a:t>
            </a:r>
          </a:p>
          <a:p>
            <a:endParaRPr lang="en-US" dirty="0"/>
          </a:p>
          <a:p>
            <a:r>
              <a:rPr lang="en-US" dirty="0"/>
              <a:t>Cluster 6: This is the only cluster where the most common payment type is 2, which corresponds to cash. This cluster has relatively short trips and very low tip amounts, which might indicate trips where disputes are more likely to occur since cash transactions are harder to trace and can lead to disagreements about the fare.</a:t>
            </a:r>
          </a:p>
          <a:p>
            <a:endParaRPr lang="en-US" dirty="0"/>
          </a:p>
          <a:p>
            <a:r>
              <a:rPr lang="en-US" dirty="0"/>
              <a:t>Clusters with higher variability in </a:t>
            </a:r>
            <a:r>
              <a:rPr lang="en-US" dirty="0" err="1"/>
              <a:t>fare_amount</a:t>
            </a:r>
            <a:r>
              <a:rPr lang="en-US" dirty="0"/>
              <a:t>, </a:t>
            </a:r>
            <a:r>
              <a:rPr lang="en-US" dirty="0" err="1"/>
              <a:t>tip_amount</a:t>
            </a:r>
            <a:r>
              <a:rPr lang="en-US" dirty="0"/>
              <a:t>, and </a:t>
            </a:r>
            <a:r>
              <a:rPr lang="en-US" dirty="0" err="1"/>
              <a:t>total_amount</a:t>
            </a:r>
            <a:r>
              <a:rPr lang="en-US" dirty="0"/>
              <a:t> could be more prone to fare disputes, especially if combined with certain payment types (like cash) that are more likely to be disputed. Further investigation into these clusters might reveal more patterns related to disputes.</a:t>
            </a:r>
          </a:p>
        </p:txBody>
      </p:sp>
      <p:sp>
        <p:nvSpPr>
          <p:cNvPr id="4" name="Slide Number Placeholder 3"/>
          <p:cNvSpPr>
            <a:spLocks noGrp="1"/>
          </p:cNvSpPr>
          <p:nvPr>
            <p:ph type="sldNum" sz="quarter" idx="5"/>
          </p:nvPr>
        </p:nvSpPr>
        <p:spPr/>
        <p:txBody>
          <a:bodyPr/>
          <a:lstStyle/>
          <a:p>
            <a:fld id="{9DE20F6B-5356-4C14-A045-35EAE594197B}" type="slidenum">
              <a:rPr lang="en-US" smtClean="0"/>
              <a:t>15</a:t>
            </a:fld>
            <a:endParaRPr lang="en-US"/>
          </a:p>
        </p:txBody>
      </p:sp>
    </p:spTree>
    <p:extLst>
      <p:ext uri="{BB962C8B-B14F-4D97-AF65-F5344CB8AC3E}">
        <p14:creationId xmlns:p14="http://schemas.microsoft.com/office/powerpoint/2010/main" val="741520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A score of 0.213 suggests that clusters are, on average, only moderately defined, which may indicate overlapping clusters or that the data is not very </a:t>
            </a:r>
            <a:r>
              <a:rPr lang="en-US" b="0" i="0" dirty="0" err="1">
                <a:solidFill>
                  <a:srgbClr val="D1D5DB"/>
                </a:solidFill>
                <a:effectLst/>
                <a:latin typeface="Söhne"/>
              </a:rPr>
              <a:t>clusterable</a:t>
            </a:r>
            <a:r>
              <a:rPr lang="en-US" b="0" i="0" dirty="0">
                <a:solidFill>
                  <a:srgbClr val="D1D5DB"/>
                </a:solidFill>
                <a:effectLst/>
                <a:latin typeface="Söhne"/>
              </a:rPr>
              <a:t>.</a:t>
            </a:r>
          </a:p>
          <a:p>
            <a:r>
              <a:rPr lang="en-US" b="0" i="0" dirty="0">
                <a:solidFill>
                  <a:srgbClr val="D1D5DB"/>
                </a:solidFill>
                <a:effectLst/>
                <a:latin typeface="Söhne"/>
              </a:rPr>
              <a:t>A value of 1.244 is relatively low, which suggests that the clusters are fairly well-separated and each cluster is distinct from its most similar counterpart.</a:t>
            </a:r>
          </a:p>
          <a:p>
            <a:r>
              <a:rPr lang="en-US" b="0" i="0" dirty="0">
                <a:solidFill>
                  <a:srgbClr val="D1D5DB"/>
                </a:solidFill>
                <a:effectLst/>
                <a:latin typeface="Söhne"/>
              </a:rPr>
              <a:t>The high value of 10076.54 indicates that the clusters are well-separated and cohesive, which is a sign of good clustering.</a:t>
            </a:r>
            <a:endParaRPr lang="en-US" dirty="0"/>
          </a:p>
        </p:txBody>
      </p:sp>
      <p:sp>
        <p:nvSpPr>
          <p:cNvPr id="4" name="Slide Number Placeholder 3"/>
          <p:cNvSpPr>
            <a:spLocks noGrp="1"/>
          </p:cNvSpPr>
          <p:nvPr>
            <p:ph type="sldNum" sz="quarter" idx="5"/>
          </p:nvPr>
        </p:nvSpPr>
        <p:spPr/>
        <p:txBody>
          <a:bodyPr/>
          <a:lstStyle/>
          <a:p>
            <a:fld id="{9DE20F6B-5356-4C14-A045-35EAE594197B}" type="slidenum">
              <a:rPr lang="en-US" smtClean="0"/>
              <a:t>16</a:t>
            </a:fld>
            <a:endParaRPr lang="en-US"/>
          </a:p>
        </p:txBody>
      </p:sp>
    </p:spTree>
    <p:extLst>
      <p:ext uri="{BB962C8B-B14F-4D97-AF65-F5344CB8AC3E}">
        <p14:creationId xmlns:p14="http://schemas.microsoft.com/office/powerpoint/2010/main" val="264682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hired by NY yellow cabs to conduct analyses around their business and suggest any improvements</a:t>
            </a:r>
          </a:p>
        </p:txBody>
      </p:sp>
      <p:sp>
        <p:nvSpPr>
          <p:cNvPr id="4" name="Slide Number Placeholder 3"/>
          <p:cNvSpPr>
            <a:spLocks noGrp="1"/>
          </p:cNvSpPr>
          <p:nvPr>
            <p:ph type="sldNum" sz="quarter" idx="5"/>
          </p:nvPr>
        </p:nvSpPr>
        <p:spPr/>
        <p:txBody>
          <a:bodyPr/>
          <a:lstStyle/>
          <a:p>
            <a:fld id="{9DE20F6B-5356-4C14-A045-35EAE594197B}" type="slidenum">
              <a:rPr lang="en-US" smtClean="0"/>
              <a:t>2</a:t>
            </a:fld>
            <a:endParaRPr lang="en-US"/>
          </a:p>
        </p:txBody>
      </p:sp>
    </p:spTree>
    <p:extLst>
      <p:ext uri="{BB962C8B-B14F-4D97-AF65-F5344CB8AC3E}">
        <p14:creationId xmlns:p14="http://schemas.microsoft.com/office/powerpoint/2010/main" val="667608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raw concatenated </a:t>
            </a:r>
            <a:r>
              <a:rPr lang="en-US" b="0" i="0" dirty="0" err="1">
                <a:solidFill>
                  <a:srgbClr val="D1D5DB"/>
                </a:solidFill>
                <a:effectLst/>
                <a:latin typeface="Söhne"/>
              </a:rPr>
              <a:t>DataFrame</a:t>
            </a:r>
            <a:r>
              <a:rPr lang="en-US" b="0" i="0" dirty="0">
                <a:solidFill>
                  <a:srgbClr val="D1D5DB"/>
                </a:solidFill>
                <a:effectLst/>
                <a:latin typeface="Söhne"/>
              </a:rPr>
              <a:t> is very large, with over 400 million rows. To make the data more manageable, I decided to work with a random sample of 40,000 rows. Problems faced was trip duration so created a new column. Parquet files not compatible with excel. I also found geospatial data but unfortunately I found around 9 last night. I used some of my library of pre-defined functions to make cleaning and EDA more time efficient.</a:t>
            </a:r>
            <a:endParaRPr lang="en-US" dirty="0"/>
          </a:p>
        </p:txBody>
      </p:sp>
      <p:sp>
        <p:nvSpPr>
          <p:cNvPr id="4" name="Slide Number Placeholder 3"/>
          <p:cNvSpPr>
            <a:spLocks noGrp="1"/>
          </p:cNvSpPr>
          <p:nvPr>
            <p:ph type="sldNum" sz="quarter" idx="5"/>
          </p:nvPr>
        </p:nvSpPr>
        <p:spPr/>
        <p:txBody>
          <a:bodyPr/>
          <a:lstStyle/>
          <a:p>
            <a:fld id="{9DE20F6B-5356-4C14-A045-35EAE594197B}" type="slidenum">
              <a:rPr lang="en-US" smtClean="0"/>
              <a:t>4</a:t>
            </a:fld>
            <a:endParaRPr lang="en-US"/>
          </a:p>
        </p:txBody>
      </p:sp>
    </p:spTree>
    <p:extLst>
      <p:ext uri="{BB962C8B-B14F-4D97-AF65-F5344CB8AC3E}">
        <p14:creationId xmlns:p14="http://schemas.microsoft.com/office/powerpoint/2010/main" val="308795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Segoe UI Black" panose="020B0A02040204020203" pitchFamily="34" charset="0"/>
                <a:ea typeface="Segoe UI Black" panose="020B0A02040204020203" pitchFamily="34" charset="0"/>
              </a:rPr>
              <a:t>How well can we predict the tip amount for a taxi ride using a Linear Regression model based on the given features? </a:t>
            </a:r>
            <a:r>
              <a:rPr lang="en-US" b="1" i="0" dirty="0" err="1">
                <a:effectLst/>
                <a:latin typeface="Segoe UI Black" panose="020B0A02040204020203" pitchFamily="34" charset="0"/>
                <a:ea typeface="Segoe UI Black" panose="020B0A02040204020203" pitchFamily="34" charset="0"/>
              </a:rPr>
              <a:t>passenger_count</a:t>
            </a:r>
            <a:r>
              <a:rPr lang="en-US" b="1" i="0" dirty="0">
                <a:effectLst/>
                <a:latin typeface="Segoe UI Black" panose="020B0A02040204020203" pitchFamily="34" charset="0"/>
                <a:ea typeface="Segoe UI Black" panose="020B0A02040204020203" pitchFamily="34" charset="0"/>
              </a:rPr>
              <a:t>', '</a:t>
            </a:r>
            <a:r>
              <a:rPr lang="en-US" b="1" i="0" dirty="0" err="1">
                <a:effectLst/>
                <a:latin typeface="Segoe UI Black" panose="020B0A02040204020203" pitchFamily="34" charset="0"/>
                <a:ea typeface="Segoe UI Black" panose="020B0A02040204020203" pitchFamily="34" charset="0"/>
              </a:rPr>
              <a:t>trip_distance</a:t>
            </a:r>
            <a:r>
              <a:rPr lang="en-US" b="1" i="0" dirty="0">
                <a:effectLst/>
                <a:latin typeface="Segoe UI Black" panose="020B0A02040204020203" pitchFamily="34" charset="0"/>
                <a:ea typeface="Segoe UI Black" panose="020B0A02040204020203" pitchFamily="34" charset="0"/>
              </a:rPr>
              <a:t>', '</a:t>
            </a:r>
            <a:r>
              <a:rPr lang="en-US" b="1" i="0" dirty="0" err="1">
                <a:effectLst/>
                <a:latin typeface="Segoe UI Black" panose="020B0A02040204020203" pitchFamily="34" charset="0"/>
                <a:ea typeface="Segoe UI Black" panose="020B0A02040204020203" pitchFamily="34" charset="0"/>
              </a:rPr>
              <a:t>fare_amount</a:t>
            </a:r>
            <a:r>
              <a:rPr lang="en-US" b="1" i="0" dirty="0">
                <a:effectLst/>
                <a:latin typeface="Segoe UI Black" panose="020B0A02040204020203" pitchFamily="34" charset="0"/>
                <a:ea typeface="Segoe UI Black" panose="020B0A02040204020203" pitchFamily="34" charset="0"/>
              </a:rPr>
              <a:t>', '</a:t>
            </a:r>
            <a:r>
              <a:rPr lang="en-US" b="1" i="0" dirty="0" err="1">
                <a:effectLst/>
                <a:latin typeface="Segoe UI Black" panose="020B0A02040204020203" pitchFamily="34" charset="0"/>
                <a:ea typeface="Segoe UI Black" panose="020B0A02040204020203" pitchFamily="34" charset="0"/>
              </a:rPr>
              <a:t>tolls_amount</a:t>
            </a:r>
            <a:r>
              <a:rPr lang="en-US" b="1" i="0" dirty="0">
                <a:effectLst/>
                <a:latin typeface="Segoe UI Black" panose="020B0A02040204020203" pitchFamily="34" charset="0"/>
                <a:ea typeface="Segoe UI Black" panose="020B0A02040204020203" pitchFamily="34" charset="0"/>
              </a:rPr>
              <a:t>', '</a:t>
            </a:r>
            <a:r>
              <a:rPr lang="en-US" b="1" i="0" dirty="0" err="1">
                <a:effectLst/>
                <a:latin typeface="Segoe UI Black" panose="020B0A02040204020203" pitchFamily="34" charset="0"/>
                <a:ea typeface="Segoe UI Black" panose="020B0A02040204020203" pitchFamily="34" charset="0"/>
              </a:rPr>
              <a:t>total_amount</a:t>
            </a:r>
            <a:r>
              <a:rPr lang="en-US" b="1" i="0" dirty="0">
                <a:effectLst/>
                <a:latin typeface="Segoe UI Black" panose="020B0A02040204020203" pitchFamily="34" charset="0"/>
                <a:ea typeface="Segoe UI Black" panose="020B0A02040204020203" pitchFamily="34" charset="0"/>
              </a:rPr>
              <a:t>', '</a:t>
            </a:r>
            <a:r>
              <a:rPr lang="en-US" b="1" i="0" dirty="0" err="1">
                <a:effectLst/>
                <a:latin typeface="Segoe UI Black" panose="020B0A02040204020203" pitchFamily="34" charset="0"/>
                <a:ea typeface="Segoe UI Black" panose="020B0A02040204020203" pitchFamily="34" charset="0"/>
              </a:rPr>
              <a:t>trip_duration_secondsAs</a:t>
            </a:r>
            <a:r>
              <a:rPr lang="en-US" b="1" i="0" dirty="0">
                <a:effectLst/>
                <a:latin typeface="Segoe UI Black" panose="020B0A02040204020203" pitchFamily="34" charset="0"/>
                <a:ea typeface="Segoe UI Black" panose="020B0A02040204020203" pitchFamily="34" charset="0"/>
              </a:rPr>
              <a:t> seen here many of the tips were outliers so I decided to use 3 STD inclusion rather than using 25/75</a:t>
            </a:r>
            <a:endParaRPr lang="en-US" b="1" dirty="0">
              <a:latin typeface="Segoe UI Black" panose="020B0A02040204020203" pitchFamily="34" charset="0"/>
              <a:ea typeface="Segoe UI Black" panose="020B0A02040204020203" pitchFamily="34" charset="0"/>
            </a:endParaRPr>
          </a:p>
          <a:p>
            <a:endParaRPr lang="en-US" dirty="0"/>
          </a:p>
        </p:txBody>
      </p:sp>
      <p:sp>
        <p:nvSpPr>
          <p:cNvPr id="4" name="Slide Number Placeholder 3"/>
          <p:cNvSpPr>
            <a:spLocks noGrp="1"/>
          </p:cNvSpPr>
          <p:nvPr>
            <p:ph type="sldNum" sz="quarter" idx="5"/>
          </p:nvPr>
        </p:nvSpPr>
        <p:spPr/>
        <p:txBody>
          <a:bodyPr/>
          <a:lstStyle/>
          <a:p>
            <a:fld id="{9DE20F6B-5356-4C14-A045-35EAE594197B}" type="slidenum">
              <a:rPr lang="en-US" smtClean="0"/>
              <a:t>6</a:t>
            </a:fld>
            <a:endParaRPr lang="en-US"/>
          </a:p>
        </p:txBody>
      </p:sp>
    </p:spTree>
    <p:extLst>
      <p:ext uri="{BB962C8B-B14F-4D97-AF65-F5344CB8AC3E}">
        <p14:creationId xmlns:p14="http://schemas.microsoft.com/office/powerpoint/2010/main" val="208485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effectLst/>
                <a:latin typeface="Segoe UI Black" panose="020B0A02040204020203" pitchFamily="34" charset="0"/>
                <a:ea typeface="Segoe UI Black" panose="020B0A02040204020203" pitchFamily="34" charset="0"/>
              </a:rPr>
              <a:t>How well can we predict the tip amount for a taxi ride using a Linear Regression model based on the given features? As seen here many of the tips were outliers so I decided to use 3 STD inclusion rather than using 25/75. One lucky driver had a tip of 400 dollars for a ride of a 10 minutes – Maybe a banker got his bonus that day since the pickup was on wall </a:t>
            </a:r>
            <a:r>
              <a:rPr lang="en-US" b="1" i="0" dirty="0" err="1">
                <a:effectLst/>
                <a:latin typeface="Segoe UI Black" panose="020B0A02040204020203" pitchFamily="34" charset="0"/>
                <a:ea typeface="Segoe UI Black" panose="020B0A02040204020203" pitchFamily="34" charset="0"/>
              </a:rPr>
              <a:t>st.</a:t>
            </a:r>
            <a:endParaRPr lang="en-US" b="1" dirty="0">
              <a:latin typeface="Segoe UI Black" panose="020B0A02040204020203" pitchFamily="34" charset="0"/>
              <a:ea typeface="Segoe UI Black" panose="020B0A02040204020203" pitchFamily="34" charset="0"/>
            </a:endParaRPr>
          </a:p>
          <a:p>
            <a:endParaRPr lang="en-US" dirty="0"/>
          </a:p>
        </p:txBody>
      </p:sp>
      <p:sp>
        <p:nvSpPr>
          <p:cNvPr id="4" name="Slide Number Placeholder 3"/>
          <p:cNvSpPr>
            <a:spLocks noGrp="1"/>
          </p:cNvSpPr>
          <p:nvPr>
            <p:ph type="sldNum" sz="quarter" idx="5"/>
          </p:nvPr>
        </p:nvSpPr>
        <p:spPr/>
        <p:txBody>
          <a:bodyPr/>
          <a:lstStyle/>
          <a:p>
            <a:fld id="{9DE20F6B-5356-4C14-A045-35EAE594197B}" type="slidenum">
              <a:rPr lang="en-US" smtClean="0"/>
              <a:t>7</a:t>
            </a:fld>
            <a:endParaRPr lang="en-US"/>
          </a:p>
        </p:txBody>
      </p:sp>
    </p:spTree>
    <p:extLst>
      <p:ext uri="{BB962C8B-B14F-4D97-AF65-F5344CB8AC3E}">
        <p14:creationId xmlns:p14="http://schemas.microsoft.com/office/powerpoint/2010/main" val="271873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system-ui"/>
              </a:rPr>
              <a:t>RMSE of 1.91 is 'fair' in the context of tips here. 0.53 r2 seems middling showing the </a:t>
            </a:r>
            <a:r>
              <a:rPr lang="en-US" b="0" i="0" dirty="0" err="1">
                <a:solidFill>
                  <a:srgbClr val="FFFFFF"/>
                </a:solidFill>
                <a:effectLst/>
                <a:latin typeface="system-ui"/>
              </a:rPr>
              <a:t>the</a:t>
            </a:r>
            <a:r>
              <a:rPr lang="en-US" b="0" i="0" dirty="0">
                <a:solidFill>
                  <a:srgbClr val="FFFFFF"/>
                </a:solidFill>
                <a:effectLst/>
                <a:latin typeface="system-ui"/>
              </a:rPr>
              <a:t> model accounts for 53% of the variance in the tip amount</a:t>
            </a:r>
          </a:p>
        </p:txBody>
      </p:sp>
      <p:sp>
        <p:nvSpPr>
          <p:cNvPr id="4" name="Slide Number Placeholder 3"/>
          <p:cNvSpPr>
            <a:spLocks noGrp="1"/>
          </p:cNvSpPr>
          <p:nvPr>
            <p:ph type="sldNum" sz="quarter" idx="5"/>
          </p:nvPr>
        </p:nvSpPr>
        <p:spPr/>
        <p:txBody>
          <a:bodyPr/>
          <a:lstStyle/>
          <a:p>
            <a:fld id="{9DE20F6B-5356-4C14-A045-35EAE594197B}" type="slidenum">
              <a:rPr lang="en-US" smtClean="0"/>
              <a:t>8</a:t>
            </a:fld>
            <a:endParaRPr lang="en-US"/>
          </a:p>
        </p:txBody>
      </p:sp>
    </p:spTree>
    <p:extLst>
      <p:ext uri="{BB962C8B-B14F-4D97-AF65-F5344CB8AC3E}">
        <p14:creationId xmlns:p14="http://schemas.microsoft.com/office/powerpoint/2010/main" val="3828756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RMSE for my model with tries to predict the number of cars required at a given hour/day was 330 so far to big given the mean values for cars active was 1750 or so.</a:t>
            </a:r>
          </a:p>
          <a:p>
            <a:endParaRPr lang="en-US" dirty="0"/>
          </a:p>
          <a:p>
            <a:r>
              <a:rPr lang="en-US" dirty="0"/>
              <a:t>I improved this by adding more features and implementing cross validation and executing both grid and random search (there was barely any difference between the two)</a:t>
            </a:r>
            <a:br>
              <a:rPr lang="en-US" dirty="0"/>
            </a:br>
            <a:endParaRPr lang="en-US" dirty="0"/>
          </a:p>
        </p:txBody>
      </p:sp>
      <p:sp>
        <p:nvSpPr>
          <p:cNvPr id="4" name="Slide Number Placeholder 3"/>
          <p:cNvSpPr>
            <a:spLocks noGrp="1"/>
          </p:cNvSpPr>
          <p:nvPr>
            <p:ph type="sldNum" sz="quarter" idx="5"/>
          </p:nvPr>
        </p:nvSpPr>
        <p:spPr/>
        <p:txBody>
          <a:bodyPr/>
          <a:lstStyle/>
          <a:p>
            <a:fld id="{9DE20F6B-5356-4C14-A045-35EAE594197B}" type="slidenum">
              <a:rPr lang="en-US" smtClean="0"/>
              <a:t>10</a:t>
            </a:fld>
            <a:endParaRPr lang="en-US"/>
          </a:p>
        </p:txBody>
      </p:sp>
    </p:spTree>
    <p:extLst>
      <p:ext uri="{BB962C8B-B14F-4D97-AF65-F5344CB8AC3E}">
        <p14:creationId xmlns:p14="http://schemas.microsoft.com/office/powerpoint/2010/main" val="1665365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Random forest new features derived from the </a:t>
            </a:r>
            <a:r>
              <a:rPr lang="en-US" dirty="0"/>
              <a:t>time </a:t>
            </a:r>
            <a:r>
              <a:rPr lang="en-US" dirty="0" err="1"/>
              <a:t>ofpickup_datetime</a:t>
            </a:r>
            <a:r>
              <a:rPr lang="en-US" b="0" i="0" dirty="0">
                <a:solidFill>
                  <a:srgbClr val="D1D5DB"/>
                </a:solidFill>
                <a:effectLst/>
                <a:latin typeface="Söhne"/>
              </a:rPr>
              <a:t> column, such as the hour of the day, day of the week, week of the year, and a binary indicator of whether the day is a weekend. It also renames some columns for clarity.</a:t>
            </a:r>
          </a:p>
          <a:p>
            <a:pPr algn="l"/>
            <a:r>
              <a:rPr lang="en-US" b="0" i="0" dirty="0">
                <a:effectLst/>
                <a:latin typeface="var(--jp-code-font-family)"/>
              </a:rPr>
              <a:t>'R^2 score: 0.86'</a:t>
            </a:r>
          </a:p>
          <a:p>
            <a:pPr algn="l"/>
            <a:r>
              <a:rPr lang="en-US" b="0" i="0" dirty="0">
                <a:effectLst/>
                <a:latin typeface="var(--jp-code-font-family)"/>
              </a:rPr>
              <a:t>'Test set RMSE: 36</a:t>
            </a:r>
          </a:p>
          <a:p>
            <a:endParaRPr lang="en-US" dirty="0"/>
          </a:p>
        </p:txBody>
      </p:sp>
      <p:sp>
        <p:nvSpPr>
          <p:cNvPr id="4" name="Slide Number Placeholder 3"/>
          <p:cNvSpPr>
            <a:spLocks noGrp="1"/>
          </p:cNvSpPr>
          <p:nvPr>
            <p:ph type="sldNum" sz="quarter" idx="5"/>
          </p:nvPr>
        </p:nvSpPr>
        <p:spPr/>
        <p:txBody>
          <a:bodyPr/>
          <a:lstStyle/>
          <a:p>
            <a:fld id="{9DE20F6B-5356-4C14-A045-35EAE594197B}" type="slidenum">
              <a:rPr lang="en-US" smtClean="0"/>
              <a:t>11</a:t>
            </a:fld>
            <a:endParaRPr lang="en-US"/>
          </a:p>
        </p:txBody>
      </p:sp>
    </p:spTree>
    <p:extLst>
      <p:ext uri="{BB962C8B-B14F-4D97-AF65-F5344CB8AC3E}">
        <p14:creationId xmlns:p14="http://schemas.microsoft.com/office/powerpoint/2010/main" val="4038551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(38905, 77805) after 1HE </a:t>
            </a:r>
            <a:r>
              <a:rPr lang="en-US" b="0" i="0" dirty="0">
                <a:solidFill>
                  <a:srgbClr val="FFFFFF"/>
                </a:solidFill>
                <a:effectLst/>
                <a:latin typeface="system-ui"/>
              </a:rPr>
              <a:t>We will attempt to reduce features. </a:t>
            </a:r>
            <a:r>
              <a:rPr lang="en-US" b="0" i="0" dirty="0" err="1">
                <a:solidFill>
                  <a:srgbClr val="FFFFFF"/>
                </a:solidFill>
                <a:effectLst/>
                <a:latin typeface="system-ui"/>
              </a:rPr>
              <a:t>Attemped</a:t>
            </a:r>
            <a:r>
              <a:rPr lang="en-US" b="0" i="0" dirty="0">
                <a:solidFill>
                  <a:srgbClr val="FFFFFF"/>
                </a:solidFill>
                <a:effectLst/>
                <a:latin typeface="system-ui"/>
              </a:rPr>
              <a:t> with PCA but it wasn’t compatible with </a:t>
            </a:r>
            <a:r>
              <a:rPr lang="en-US" b="0" i="0" dirty="0" err="1">
                <a:solidFill>
                  <a:srgbClr val="FFFFFF"/>
                </a:solidFill>
                <a:effectLst/>
                <a:latin typeface="system-ui"/>
              </a:rPr>
              <a:t>OneHotEncoded</a:t>
            </a:r>
            <a:r>
              <a:rPr lang="en-US" b="0" i="0" dirty="0">
                <a:solidFill>
                  <a:srgbClr val="FFFFFF"/>
                </a:solidFill>
                <a:effectLst/>
                <a:latin typeface="system-ui"/>
              </a:rPr>
              <a:t> feats. Ss I used S</a:t>
            </a:r>
            <a:r>
              <a:rPr lang="en-US" b="0" i="0" dirty="0">
                <a:solidFill>
                  <a:srgbClr val="D1D5DB"/>
                </a:solidFill>
                <a:effectLst/>
                <a:latin typeface="Söhne"/>
              </a:rPr>
              <a:t>ingular Value </a:t>
            </a:r>
            <a:r>
              <a:rPr lang="en-US" b="0" i="0" dirty="0" err="1">
                <a:solidFill>
                  <a:srgbClr val="D1D5DB"/>
                </a:solidFill>
                <a:effectLst/>
                <a:latin typeface="Söhne"/>
              </a:rPr>
              <a:t>Decomposition</a:t>
            </a:r>
            <a:r>
              <a:rPr lang="en-US" b="0" i="0" dirty="0" err="1">
                <a:solidFill>
                  <a:srgbClr val="FFFFFF"/>
                </a:solidFill>
                <a:effectLst/>
                <a:latin typeface="system-ui"/>
              </a:rPr>
              <a:t>and</a:t>
            </a:r>
            <a:r>
              <a:rPr lang="en-US" b="0" i="0" dirty="0">
                <a:solidFill>
                  <a:srgbClr val="FFFFFF"/>
                </a:solidFill>
                <a:effectLst/>
                <a:latin typeface="system-ui"/>
              </a:rPr>
              <a:t> used SVD to reduce number of features to 50</a:t>
            </a:r>
            <a:endParaRPr lang="en-US" dirty="0"/>
          </a:p>
        </p:txBody>
      </p:sp>
      <p:sp>
        <p:nvSpPr>
          <p:cNvPr id="4" name="Slide Number Placeholder 3"/>
          <p:cNvSpPr>
            <a:spLocks noGrp="1"/>
          </p:cNvSpPr>
          <p:nvPr>
            <p:ph type="sldNum" sz="quarter" idx="5"/>
          </p:nvPr>
        </p:nvSpPr>
        <p:spPr/>
        <p:txBody>
          <a:bodyPr/>
          <a:lstStyle/>
          <a:p>
            <a:fld id="{9DE20F6B-5356-4C14-A045-35EAE594197B}" type="slidenum">
              <a:rPr lang="en-US" smtClean="0"/>
              <a:t>13</a:t>
            </a:fld>
            <a:endParaRPr lang="en-US"/>
          </a:p>
        </p:txBody>
      </p:sp>
    </p:spTree>
    <p:extLst>
      <p:ext uri="{BB962C8B-B14F-4D97-AF65-F5344CB8AC3E}">
        <p14:creationId xmlns:p14="http://schemas.microsoft.com/office/powerpoint/2010/main" val="3173338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5AF4E-A3D9-F972-4146-1FC08FE6EA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BACC37-F7B6-48C3-1612-8590994155C6}"/>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160F12-3CAD-6CE7-A537-3F1B9785BFCC}"/>
              </a:ext>
            </a:extLst>
          </p:cNvPr>
          <p:cNvSpPr>
            <a:spLocks noGrp="1"/>
          </p:cNvSpPr>
          <p:nvPr>
            <p:ph type="dt" sz="half" idx="10"/>
          </p:nvPr>
        </p:nvSpPr>
        <p:spPr/>
        <p:txBody>
          <a:bodyPr/>
          <a:lstStyle/>
          <a:p>
            <a:fld id="{EE316B81-B11B-4828-9352-F0643BE4BE90}" type="datetimeFigureOut">
              <a:rPr lang="en-US" smtClean="0"/>
              <a:t>03-Nov-23</a:t>
            </a:fld>
            <a:endParaRPr lang="en-US"/>
          </a:p>
        </p:txBody>
      </p:sp>
      <p:sp>
        <p:nvSpPr>
          <p:cNvPr id="5" name="Footer Placeholder 4">
            <a:extLst>
              <a:ext uri="{FF2B5EF4-FFF2-40B4-BE49-F238E27FC236}">
                <a16:creationId xmlns:a16="http://schemas.microsoft.com/office/drawing/2014/main" id="{3DC11EA0-62CA-DE1D-375B-0BE2AB178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DB02B-98FD-326B-154F-6F2CA3B51E3B}"/>
              </a:ext>
            </a:extLst>
          </p:cNvPr>
          <p:cNvSpPr>
            <a:spLocks noGrp="1"/>
          </p:cNvSpPr>
          <p:nvPr>
            <p:ph type="sldNum" sz="quarter" idx="12"/>
          </p:nvPr>
        </p:nvSpPr>
        <p:spPr/>
        <p:txBody>
          <a:bodyPr/>
          <a:lstStyle/>
          <a:p>
            <a:fld id="{3DDB1738-2695-46BE-B323-F1681E72CC03}" type="slidenum">
              <a:rPr lang="en-US" smtClean="0"/>
              <a:t>‹#›</a:t>
            </a:fld>
            <a:endParaRPr lang="en-US"/>
          </a:p>
        </p:txBody>
      </p:sp>
    </p:spTree>
    <p:extLst>
      <p:ext uri="{BB962C8B-B14F-4D97-AF65-F5344CB8AC3E}">
        <p14:creationId xmlns:p14="http://schemas.microsoft.com/office/powerpoint/2010/main" val="4087356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128F-1C5E-81CD-E482-ECC87A8142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C8EAB7-E006-514C-4559-58BFCFEBFB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BC980-054B-8597-38D9-3A0703A17ED0}"/>
              </a:ext>
            </a:extLst>
          </p:cNvPr>
          <p:cNvSpPr>
            <a:spLocks noGrp="1"/>
          </p:cNvSpPr>
          <p:nvPr>
            <p:ph type="dt" sz="half" idx="10"/>
          </p:nvPr>
        </p:nvSpPr>
        <p:spPr/>
        <p:txBody>
          <a:bodyPr/>
          <a:lstStyle/>
          <a:p>
            <a:fld id="{EE316B81-B11B-4828-9352-F0643BE4BE90}" type="datetimeFigureOut">
              <a:rPr lang="en-US" smtClean="0"/>
              <a:t>03-Nov-23</a:t>
            </a:fld>
            <a:endParaRPr lang="en-US"/>
          </a:p>
        </p:txBody>
      </p:sp>
      <p:sp>
        <p:nvSpPr>
          <p:cNvPr id="5" name="Footer Placeholder 4">
            <a:extLst>
              <a:ext uri="{FF2B5EF4-FFF2-40B4-BE49-F238E27FC236}">
                <a16:creationId xmlns:a16="http://schemas.microsoft.com/office/drawing/2014/main" id="{68AA84A8-CB06-0781-A98F-B650080E08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D13A7C-AF54-E5AA-4757-27EE73970B35}"/>
              </a:ext>
            </a:extLst>
          </p:cNvPr>
          <p:cNvSpPr>
            <a:spLocks noGrp="1"/>
          </p:cNvSpPr>
          <p:nvPr>
            <p:ph type="sldNum" sz="quarter" idx="12"/>
          </p:nvPr>
        </p:nvSpPr>
        <p:spPr/>
        <p:txBody>
          <a:bodyPr/>
          <a:lstStyle/>
          <a:p>
            <a:fld id="{3DDB1738-2695-46BE-B323-F1681E72CC03}" type="slidenum">
              <a:rPr lang="en-US" smtClean="0"/>
              <a:t>‹#›</a:t>
            </a:fld>
            <a:endParaRPr lang="en-US"/>
          </a:p>
        </p:txBody>
      </p:sp>
    </p:spTree>
    <p:extLst>
      <p:ext uri="{BB962C8B-B14F-4D97-AF65-F5344CB8AC3E}">
        <p14:creationId xmlns:p14="http://schemas.microsoft.com/office/powerpoint/2010/main" val="1349255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0A7508-C2CD-7C10-FB5C-A2803D361093}"/>
              </a:ext>
            </a:extLst>
          </p:cNvPr>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4D8D4A-85CA-46C2-F591-27CDF84D7B86}"/>
              </a:ext>
            </a:extLst>
          </p:cNvPr>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406294-BBD8-E852-A507-BDCC74A814A6}"/>
              </a:ext>
            </a:extLst>
          </p:cNvPr>
          <p:cNvSpPr>
            <a:spLocks noGrp="1"/>
          </p:cNvSpPr>
          <p:nvPr>
            <p:ph type="dt" sz="half" idx="10"/>
          </p:nvPr>
        </p:nvSpPr>
        <p:spPr/>
        <p:txBody>
          <a:bodyPr/>
          <a:lstStyle/>
          <a:p>
            <a:fld id="{EE316B81-B11B-4828-9352-F0643BE4BE90}" type="datetimeFigureOut">
              <a:rPr lang="en-US" smtClean="0"/>
              <a:t>03-Nov-23</a:t>
            </a:fld>
            <a:endParaRPr lang="en-US"/>
          </a:p>
        </p:txBody>
      </p:sp>
      <p:sp>
        <p:nvSpPr>
          <p:cNvPr id="5" name="Footer Placeholder 4">
            <a:extLst>
              <a:ext uri="{FF2B5EF4-FFF2-40B4-BE49-F238E27FC236}">
                <a16:creationId xmlns:a16="http://schemas.microsoft.com/office/drawing/2014/main" id="{B4EE10A1-CEAC-BE46-B284-AE017FB85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57711-B49D-197D-CA58-94FAE111F93D}"/>
              </a:ext>
            </a:extLst>
          </p:cNvPr>
          <p:cNvSpPr>
            <a:spLocks noGrp="1"/>
          </p:cNvSpPr>
          <p:nvPr>
            <p:ph type="sldNum" sz="quarter" idx="12"/>
          </p:nvPr>
        </p:nvSpPr>
        <p:spPr/>
        <p:txBody>
          <a:bodyPr/>
          <a:lstStyle/>
          <a:p>
            <a:fld id="{3DDB1738-2695-46BE-B323-F1681E72CC03}" type="slidenum">
              <a:rPr lang="en-US" smtClean="0"/>
              <a:t>‹#›</a:t>
            </a:fld>
            <a:endParaRPr lang="en-US"/>
          </a:p>
        </p:txBody>
      </p:sp>
    </p:spTree>
    <p:extLst>
      <p:ext uri="{BB962C8B-B14F-4D97-AF65-F5344CB8AC3E}">
        <p14:creationId xmlns:p14="http://schemas.microsoft.com/office/powerpoint/2010/main" val="1946036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1FA7-64D3-5CF7-8C1E-9716206DE9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CC3181-DF13-F713-6A1A-EFF889760A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F5B2E-8113-89E7-FFBB-2370400624C7}"/>
              </a:ext>
            </a:extLst>
          </p:cNvPr>
          <p:cNvSpPr>
            <a:spLocks noGrp="1"/>
          </p:cNvSpPr>
          <p:nvPr>
            <p:ph type="dt" sz="half" idx="10"/>
          </p:nvPr>
        </p:nvSpPr>
        <p:spPr/>
        <p:txBody>
          <a:bodyPr/>
          <a:lstStyle/>
          <a:p>
            <a:fld id="{EE316B81-B11B-4828-9352-F0643BE4BE90}" type="datetimeFigureOut">
              <a:rPr lang="en-US" smtClean="0"/>
              <a:t>03-Nov-23</a:t>
            </a:fld>
            <a:endParaRPr lang="en-US"/>
          </a:p>
        </p:txBody>
      </p:sp>
      <p:sp>
        <p:nvSpPr>
          <p:cNvPr id="5" name="Footer Placeholder 4">
            <a:extLst>
              <a:ext uri="{FF2B5EF4-FFF2-40B4-BE49-F238E27FC236}">
                <a16:creationId xmlns:a16="http://schemas.microsoft.com/office/drawing/2014/main" id="{59D7523E-A2E7-FB6F-54D7-BEBB9448CB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953D0-AD61-DEE5-0710-22082FFF18A2}"/>
              </a:ext>
            </a:extLst>
          </p:cNvPr>
          <p:cNvSpPr>
            <a:spLocks noGrp="1"/>
          </p:cNvSpPr>
          <p:nvPr>
            <p:ph type="sldNum" sz="quarter" idx="12"/>
          </p:nvPr>
        </p:nvSpPr>
        <p:spPr/>
        <p:txBody>
          <a:bodyPr/>
          <a:lstStyle/>
          <a:p>
            <a:fld id="{3DDB1738-2695-46BE-B323-F1681E72CC03}" type="slidenum">
              <a:rPr lang="en-US" smtClean="0"/>
              <a:t>‹#›</a:t>
            </a:fld>
            <a:endParaRPr lang="en-US"/>
          </a:p>
        </p:txBody>
      </p:sp>
    </p:spTree>
    <p:extLst>
      <p:ext uri="{BB962C8B-B14F-4D97-AF65-F5344CB8AC3E}">
        <p14:creationId xmlns:p14="http://schemas.microsoft.com/office/powerpoint/2010/main" val="609799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3340-302B-AA00-8AC5-EE7274584C92}"/>
              </a:ext>
            </a:extLst>
          </p:cNvPr>
          <p:cNvSpPr>
            <a:spLocks noGrp="1"/>
          </p:cNvSpPr>
          <p:nvPr>
            <p:ph type="title"/>
          </p:nvPr>
        </p:nvSpPr>
        <p:spPr>
          <a:xfrm>
            <a:off x="831851" y="1709742"/>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90D666-724A-946D-1603-1D8E97E9FCB4}"/>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6A31B0-3C97-09AC-7BF1-8A7FF3C25106}"/>
              </a:ext>
            </a:extLst>
          </p:cNvPr>
          <p:cNvSpPr>
            <a:spLocks noGrp="1"/>
          </p:cNvSpPr>
          <p:nvPr>
            <p:ph type="dt" sz="half" idx="10"/>
          </p:nvPr>
        </p:nvSpPr>
        <p:spPr/>
        <p:txBody>
          <a:bodyPr/>
          <a:lstStyle/>
          <a:p>
            <a:fld id="{EE316B81-B11B-4828-9352-F0643BE4BE90}" type="datetimeFigureOut">
              <a:rPr lang="en-US" smtClean="0"/>
              <a:t>03-Nov-23</a:t>
            </a:fld>
            <a:endParaRPr lang="en-US"/>
          </a:p>
        </p:txBody>
      </p:sp>
      <p:sp>
        <p:nvSpPr>
          <p:cNvPr id="5" name="Footer Placeholder 4">
            <a:extLst>
              <a:ext uri="{FF2B5EF4-FFF2-40B4-BE49-F238E27FC236}">
                <a16:creationId xmlns:a16="http://schemas.microsoft.com/office/drawing/2014/main" id="{9712C4AF-D081-779B-749A-9B3B89462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3E852-368C-AB58-CEA0-F7EBF6BB764D}"/>
              </a:ext>
            </a:extLst>
          </p:cNvPr>
          <p:cNvSpPr>
            <a:spLocks noGrp="1"/>
          </p:cNvSpPr>
          <p:nvPr>
            <p:ph type="sldNum" sz="quarter" idx="12"/>
          </p:nvPr>
        </p:nvSpPr>
        <p:spPr/>
        <p:txBody>
          <a:bodyPr/>
          <a:lstStyle/>
          <a:p>
            <a:fld id="{3DDB1738-2695-46BE-B323-F1681E72CC03}" type="slidenum">
              <a:rPr lang="en-US" smtClean="0"/>
              <a:t>‹#›</a:t>
            </a:fld>
            <a:endParaRPr lang="en-US"/>
          </a:p>
        </p:txBody>
      </p:sp>
    </p:spTree>
    <p:extLst>
      <p:ext uri="{BB962C8B-B14F-4D97-AF65-F5344CB8AC3E}">
        <p14:creationId xmlns:p14="http://schemas.microsoft.com/office/powerpoint/2010/main" val="3943504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07F9-9307-BBF0-C92E-90D2C97B5D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E228FF-5A96-32D1-6FF1-E743BF8C4C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D8DA1C-C12A-B054-5A82-2E8876EA93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C0E28C-A313-BBDC-9870-0676093CDC21}"/>
              </a:ext>
            </a:extLst>
          </p:cNvPr>
          <p:cNvSpPr>
            <a:spLocks noGrp="1"/>
          </p:cNvSpPr>
          <p:nvPr>
            <p:ph type="dt" sz="half" idx="10"/>
          </p:nvPr>
        </p:nvSpPr>
        <p:spPr/>
        <p:txBody>
          <a:bodyPr/>
          <a:lstStyle/>
          <a:p>
            <a:fld id="{EE316B81-B11B-4828-9352-F0643BE4BE90}" type="datetimeFigureOut">
              <a:rPr lang="en-US" smtClean="0"/>
              <a:t>03-Nov-23</a:t>
            </a:fld>
            <a:endParaRPr lang="en-US"/>
          </a:p>
        </p:txBody>
      </p:sp>
      <p:sp>
        <p:nvSpPr>
          <p:cNvPr id="6" name="Footer Placeholder 5">
            <a:extLst>
              <a:ext uri="{FF2B5EF4-FFF2-40B4-BE49-F238E27FC236}">
                <a16:creationId xmlns:a16="http://schemas.microsoft.com/office/drawing/2014/main" id="{A7AD7998-5DBA-07D7-3416-BE5BF6637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DAD9B8-5DA3-15B2-2680-8AED0A612C71}"/>
              </a:ext>
            </a:extLst>
          </p:cNvPr>
          <p:cNvSpPr>
            <a:spLocks noGrp="1"/>
          </p:cNvSpPr>
          <p:nvPr>
            <p:ph type="sldNum" sz="quarter" idx="12"/>
          </p:nvPr>
        </p:nvSpPr>
        <p:spPr/>
        <p:txBody>
          <a:bodyPr/>
          <a:lstStyle/>
          <a:p>
            <a:fld id="{3DDB1738-2695-46BE-B323-F1681E72CC03}" type="slidenum">
              <a:rPr lang="en-US" smtClean="0"/>
              <a:t>‹#›</a:t>
            </a:fld>
            <a:endParaRPr lang="en-US"/>
          </a:p>
        </p:txBody>
      </p:sp>
    </p:spTree>
    <p:extLst>
      <p:ext uri="{BB962C8B-B14F-4D97-AF65-F5344CB8AC3E}">
        <p14:creationId xmlns:p14="http://schemas.microsoft.com/office/powerpoint/2010/main" val="586998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F5419-A50F-1DA1-C6EC-D2BE8A2176F3}"/>
              </a:ext>
            </a:extLst>
          </p:cNvPr>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393916-23B3-202B-1AE7-4B7490438D57}"/>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B4F938-D920-3F49-9127-C077CFC4910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B15E79-5E7B-40D4-80A6-15CC869D4744}"/>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AFBF6F-2742-1FEE-8909-A9D7862D055B}"/>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6ED110-28DF-4145-B6B9-EB2AB7CB5335}"/>
              </a:ext>
            </a:extLst>
          </p:cNvPr>
          <p:cNvSpPr>
            <a:spLocks noGrp="1"/>
          </p:cNvSpPr>
          <p:nvPr>
            <p:ph type="dt" sz="half" idx="10"/>
          </p:nvPr>
        </p:nvSpPr>
        <p:spPr/>
        <p:txBody>
          <a:bodyPr/>
          <a:lstStyle/>
          <a:p>
            <a:fld id="{EE316B81-B11B-4828-9352-F0643BE4BE90}" type="datetimeFigureOut">
              <a:rPr lang="en-US" smtClean="0"/>
              <a:t>03-Nov-23</a:t>
            </a:fld>
            <a:endParaRPr lang="en-US"/>
          </a:p>
        </p:txBody>
      </p:sp>
      <p:sp>
        <p:nvSpPr>
          <p:cNvPr id="8" name="Footer Placeholder 7">
            <a:extLst>
              <a:ext uri="{FF2B5EF4-FFF2-40B4-BE49-F238E27FC236}">
                <a16:creationId xmlns:a16="http://schemas.microsoft.com/office/drawing/2014/main" id="{8FBBFAE3-7B49-4139-1B1C-A17D4F85C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76DDD5-3675-84E2-3096-DA4851FC34AC}"/>
              </a:ext>
            </a:extLst>
          </p:cNvPr>
          <p:cNvSpPr>
            <a:spLocks noGrp="1"/>
          </p:cNvSpPr>
          <p:nvPr>
            <p:ph type="sldNum" sz="quarter" idx="12"/>
          </p:nvPr>
        </p:nvSpPr>
        <p:spPr/>
        <p:txBody>
          <a:bodyPr/>
          <a:lstStyle/>
          <a:p>
            <a:fld id="{3DDB1738-2695-46BE-B323-F1681E72CC03}" type="slidenum">
              <a:rPr lang="en-US" smtClean="0"/>
              <a:t>‹#›</a:t>
            </a:fld>
            <a:endParaRPr lang="en-US"/>
          </a:p>
        </p:txBody>
      </p:sp>
    </p:spTree>
    <p:extLst>
      <p:ext uri="{BB962C8B-B14F-4D97-AF65-F5344CB8AC3E}">
        <p14:creationId xmlns:p14="http://schemas.microsoft.com/office/powerpoint/2010/main" val="1122140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9B595-53E3-C742-0B74-5A68E237DB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64C480-3EA1-D207-F8C6-7C4B7B4663EA}"/>
              </a:ext>
            </a:extLst>
          </p:cNvPr>
          <p:cNvSpPr>
            <a:spLocks noGrp="1"/>
          </p:cNvSpPr>
          <p:nvPr>
            <p:ph type="dt" sz="half" idx="10"/>
          </p:nvPr>
        </p:nvSpPr>
        <p:spPr/>
        <p:txBody>
          <a:bodyPr/>
          <a:lstStyle/>
          <a:p>
            <a:fld id="{EE316B81-B11B-4828-9352-F0643BE4BE90}" type="datetimeFigureOut">
              <a:rPr lang="en-US" smtClean="0"/>
              <a:t>03-Nov-23</a:t>
            </a:fld>
            <a:endParaRPr lang="en-US"/>
          </a:p>
        </p:txBody>
      </p:sp>
      <p:sp>
        <p:nvSpPr>
          <p:cNvPr id="4" name="Footer Placeholder 3">
            <a:extLst>
              <a:ext uri="{FF2B5EF4-FFF2-40B4-BE49-F238E27FC236}">
                <a16:creationId xmlns:a16="http://schemas.microsoft.com/office/drawing/2014/main" id="{03623D27-ECB0-7688-BA0F-DC1556558B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644594-7AAE-35F5-BA28-6EE1FB9E5771}"/>
              </a:ext>
            </a:extLst>
          </p:cNvPr>
          <p:cNvSpPr>
            <a:spLocks noGrp="1"/>
          </p:cNvSpPr>
          <p:nvPr>
            <p:ph type="sldNum" sz="quarter" idx="12"/>
          </p:nvPr>
        </p:nvSpPr>
        <p:spPr/>
        <p:txBody>
          <a:bodyPr/>
          <a:lstStyle/>
          <a:p>
            <a:fld id="{3DDB1738-2695-46BE-B323-F1681E72CC03}" type="slidenum">
              <a:rPr lang="en-US" smtClean="0"/>
              <a:t>‹#›</a:t>
            </a:fld>
            <a:endParaRPr lang="en-US"/>
          </a:p>
        </p:txBody>
      </p:sp>
    </p:spTree>
    <p:extLst>
      <p:ext uri="{BB962C8B-B14F-4D97-AF65-F5344CB8AC3E}">
        <p14:creationId xmlns:p14="http://schemas.microsoft.com/office/powerpoint/2010/main" val="22727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3A237F-51F2-E71E-96E9-243FC46B0D55}"/>
              </a:ext>
            </a:extLst>
          </p:cNvPr>
          <p:cNvSpPr>
            <a:spLocks noGrp="1"/>
          </p:cNvSpPr>
          <p:nvPr>
            <p:ph type="dt" sz="half" idx="10"/>
          </p:nvPr>
        </p:nvSpPr>
        <p:spPr/>
        <p:txBody>
          <a:bodyPr/>
          <a:lstStyle/>
          <a:p>
            <a:fld id="{EE316B81-B11B-4828-9352-F0643BE4BE90}" type="datetimeFigureOut">
              <a:rPr lang="en-US" smtClean="0"/>
              <a:t>03-Nov-23</a:t>
            </a:fld>
            <a:endParaRPr lang="en-US"/>
          </a:p>
        </p:txBody>
      </p:sp>
      <p:sp>
        <p:nvSpPr>
          <p:cNvPr id="3" name="Footer Placeholder 2">
            <a:extLst>
              <a:ext uri="{FF2B5EF4-FFF2-40B4-BE49-F238E27FC236}">
                <a16:creationId xmlns:a16="http://schemas.microsoft.com/office/drawing/2014/main" id="{36F14196-B2DD-C841-84D6-94B423949F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CF624D-81B3-A349-D557-BFEE45256FD0}"/>
              </a:ext>
            </a:extLst>
          </p:cNvPr>
          <p:cNvSpPr>
            <a:spLocks noGrp="1"/>
          </p:cNvSpPr>
          <p:nvPr>
            <p:ph type="sldNum" sz="quarter" idx="12"/>
          </p:nvPr>
        </p:nvSpPr>
        <p:spPr/>
        <p:txBody>
          <a:bodyPr/>
          <a:lstStyle/>
          <a:p>
            <a:fld id="{3DDB1738-2695-46BE-B323-F1681E72CC03}" type="slidenum">
              <a:rPr lang="en-US" smtClean="0"/>
              <a:t>‹#›</a:t>
            </a:fld>
            <a:endParaRPr lang="en-US"/>
          </a:p>
        </p:txBody>
      </p:sp>
    </p:spTree>
    <p:extLst>
      <p:ext uri="{BB962C8B-B14F-4D97-AF65-F5344CB8AC3E}">
        <p14:creationId xmlns:p14="http://schemas.microsoft.com/office/powerpoint/2010/main" val="67309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B6E1-757E-B819-3BF1-CD88E1181B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C764E4-7443-BA97-F536-F32DBEE33226}"/>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284307-AB6C-D2DD-91EC-6665F49809C4}"/>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043486-0AB1-C69C-A960-87EFBC8565B0}"/>
              </a:ext>
            </a:extLst>
          </p:cNvPr>
          <p:cNvSpPr>
            <a:spLocks noGrp="1"/>
          </p:cNvSpPr>
          <p:nvPr>
            <p:ph type="dt" sz="half" idx="10"/>
          </p:nvPr>
        </p:nvSpPr>
        <p:spPr/>
        <p:txBody>
          <a:bodyPr/>
          <a:lstStyle/>
          <a:p>
            <a:fld id="{EE316B81-B11B-4828-9352-F0643BE4BE90}" type="datetimeFigureOut">
              <a:rPr lang="en-US" smtClean="0"/>
              <a:t>03-Nov-23</a:t>
            </a:fld>
            <a:endParaRPr lang="en-US"/>
          </a:p>
        </p:txBody>
      </p:sp>
      <p:sp>
        <p:nvSpPr>
          <p:cNvPr id="6" name="Footer Placeholder 5">
            <a:extLst>
              <a:ext uri="{FF2B5EF4-FFF2-40B4-BE49-F238E27FC236}">
                <a16:creationId xmlns:a16="http://schemas.microsoft.com/office/drawing/2014/main" id="{644F7F81-C276-63E7-F981-DCB9C4F0CB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521742-04C2-54D0-E201-53859F936FBF}"/>
              </a:ext>
            </a:extLst>
          </p:cNvPr>
          <p:cNvSpPr>
            <a:spLocks noGrp="1"/>
          </p:cNvSpPr>
          <p:nvPr>
            <p:ph type="sldNum" sz="quarter" idx="12"/>
          </p:nvPr>
        </p:nvSpPr>
        <p:spPr/>
        <p:txBody>
          <a:bodyPr/>
          <a:lstStyle/>
          <a:p>
            <a:fld id="{3DDB1738-2695-46BE-B323-F1681E72CC03}" type="slidenum">
              <a:rPr lang="en-US" smtClean="0"/>
              <a:t>‹#›</a:t>
            </a:fld>
            <a:endParaRPr lang="en-US"/>
          </a:p>
        </p:txBody>
      </p:sp>
    </p:spTree>
    <p:extLst>
      <p:ext uri="{BB962C8B-B14F-4D97-AF65-F5344CB8AC3E}">
        <p14:creationId xmlns:p14="http://schemas.microsoft.com/office/powerpoint/2010/main" val="56202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0AE62-A680-1F53-A36D-4EEE52D875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6E20AD-8130-17F1-08E2-B892A9550CBD}"/>
              </a:ext>
            </a:extLst>
          </p:cNvPr>
          <p:cNvSpPr>
            <a:spLocks noGrp="1"/>
          </p:cNvSpPr>
          <p:nvPr>
            <p:ph type="pic" idx="1"/>
          </p:nvPr>
        </p:nvSpPr>
        <p:spPr>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a:p>
        </p:txBody>
      </p:sp>
      <p:sp>
        <p:nvSpPr>
          <p:cNvPr id="4" name="Text Placeholder 3">
            <a:extLst>
              <a:ext uri="{FF2B5EF4-FFF2-40B4-BE49-F238E27FC236}">
                <a16:creationId xmlns:a16="http://schemas.microsoft.com/office/drawing/2014/main" id="{C36B41CE-CD5A-C1A1-4051-7FE74EC6E488}"/>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6D1845-7F4D-C251-BDDF-002AE937AA7D}"/>
              </a:ext>
            </a:extLst>
          </p:cNvPr>
          <p:cNvSpPr>
            <a:spLocks noGrp="1"/>
          </p:cNvSpPr>
          <p:nvPr>
            <p:ph type="dt" sz="half" idx="10"/>
          </p:nvPr>
        </p:nvSpPr>
        <p:spPr/>
        <p:txBody>
          <a:bodyPr/>
          <a:lstStyle/>
          <a:p>
            <a:fld id="{EE316B81-B11B-4828-9352-F0643BE4BE90}" type="datetimeFigureOut">
              <a:rPr lang="en-US" smtClean="0"/>
              <a:t>03-Nov-23</a:t>
            </a:fld>
            <a:endParaRPr lang="en-US"/>
          </a:p>
        </p:txBody>
      </p:sp>
      <p:sp>
        <p:nvSpPr>
          <p:cNvPr id="6" name="Footer Placeholder 5">
            <a:extLst>
              <a:ext uri="{FF2B5EF4-FFF2-40B4-BE49-F238E27FC236}">
                <a16:creationId xmlns:a16="http://schemas.microsoft.com/office/drawing/2014/main" id="{FF645CA9-51EB-AEB5-2B2D-BF297A65B3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0A67D-3333-DEDD-AE77-01626CDD5E23}"/>
              </a:ext>
            </a:extLst>
          </p:cNvPr>
          <p:cNvSpPr>
            <a:spLocks noGrp="1"/>
          </p:cNvSpPr>
          <p:nvPr>
            <p:ph type="sldNum" sz="quarter" idx="12"/>
          </p:nvPr>
        </p:nvSpPr>
        <p:spPr/>
        <p:txBody>
          <a:bodyPr/>
          <a:lstStyle/>
          <a:p>
            <a:fld id="{3DDB1738-2695-46BE-B323-F1681E72CC03}" type="slidenum">
              <a:rPr lang="en-US" smtClean="0"/>
              <a:t>‹#›</a:t>
            </a:fld>
            <a:endParaRPr lang="en-US"/>
          </a:p>
        </p:txBody>
      </p:sp>
    </p:spTree>
    <p:extLst>
      <p:ext uri="{BB962C8B-B14F-4D97-AF65-F5344CB8AC3E}">
        <p14:creationId xmlns:p14="http://schemas.microsoft.com/office/powerpoint/2010/main" val="1838310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EADFDA-3861-DCE2-54DF-F014D309E1AD}"/>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0A9F60-C0FD-152B-BAB5-1538F778E4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DBB38-54EB-0377-1E0F-8B5DBB04C246}"/>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16B81-B11B-4828-9352-F0643BE4BE90}" type="datetimeFigureOut">
              <a:rPr lang="en-US" smtClean="0"/>
              <a:t>03-Nov-23</a:t>
            </a:fld>
            <a:endParaRPr lang="en-US"/>
          </a:p>
        </p:txBody>
      </p:sp>
      <p:sp>
        <p:nvSpPr>
          <p:cNvPr id="5" name="Footer Placeholder 4">
            <a:extLst>
              <a:ext uri="{FF2B5EF4-FFF2-40B4-BE49-F238E27FC236}">
                <a16:creationId xmlns:a16="http://schemas.microsoft.com/office/drawing/2014/main" id="{4711F05E-9B40-7284-A912-98717CDFA924}"/>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A29120-C864-1EB2-6B7F-6408AF0E7650}"/>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DB1738-2695-46BE-B323-F1681E72CC03}" type="slidenum">
              <a:rPr lang="en-US" smtClean="0"/>
              <a:t>‹#›</a:t>
            </a:fld>
            <a:endParaRPr lang="en-US"/>
          </a:p>
        </p:txBody>
      </p:sp>
    </p:spTree>
    <p:extLst>
      <p:ext uri="{BB962C8B-B14F-4D97-AF65-F5344CB8AC3E}">
        <p14:creationId xmlns:p14="http://schemas.microsoft.com/office/powerpoint/2010/main" val="49099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7C63283-FAC4-9C4D-C96B-E89F33F0D4C8}"/>
              </a:ext>
            </a:extLst>
          </p:cNvPr>
          <p:cNvGrpSpPr/>
          <p:nvPr/>
        </p:nvGrpSpPr>
        <p:grpSpPr>
          <a:xfrm rot="5400000">
            <a:off x="11384974" y="5933440"/>
            <a:ext cx="1217817" cy="91440"/>
            <a:chOff x="6575457" y="1351721"/>
            <a:chExt cx="1217817" cy="91440"/>
          </a:xfrm>
          <a:solidFill>
            <a:schemeClr val="accent2"/>
          </a:solidFill>
        </p:grpSpPr>
        <p:sp>
          <p:nvSpPr>
            <p:cNvPr id="14" name="Oval 13">
              <a:extLst>
                <a:ext uri="{FF2B5EF4-FFF2-40B4-BE49-F238E27FC236}">
                  <a16:creationId xmlns:a16="http://schemas.microsoft.com/office/drawing/2014/main" id="{3560EE99-9EFC-DBC3-31B7-E43A5497260A}"/>
                </a:ext>
              </a:extLst>
            </p:cNvPr>
            <p:cNvSpPr/>
            <p:nvPr/>
          </p:nvSpPr>
          <p:spPr>
            <a:xfrm flipV="1">
              <a:off x="6575457"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E3A01A8-F5D6-B4F2-2BE7-625FEC2AA717}"/>
                </a:ext>
              </a:extLst>
            </p:cNvPr>
            <p:cNvSpPr/>
            <p:nvPr/>
          </p:nvSpPr>
          <p:spPr>
            <a:xfrm flipV="1">
              <a:off x="6736368"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CE1C77-1735-C1A5-5B64-F1460E936B69}"/>
                </a:ext>
              </a:extLst>
            </p:cNvPr>
            <p:cNvSpPr/>
            <p:nvPr/>
          </p:nvSpPr>
          <p:spPr>
            <a:xfrm flipV="1">
              <a:off x="6897279"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7285BBA-F3C6-A835-7946-A14AF5F87479}"/>
                </a:ext>
              </a:extLst>
            </p:cNvPr>
            <p:cNvSpPr/>
            <p:nvPr/>
          </p:nvSpPr>
          <p:spPr>
            <a:xfrm flipV="1">
              <a:off x="7058190"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2158AC7-5651-6AE5-4DB1-9F34B3237E05}"/>
                </a:ext>
              </a:extLst>
            </p:cNvPr>
            <p:cNvSpPr/>
            <p:nvPr/>
          </p:nvSpPr>
          <p:spPr>
            <a:xfrm flipV="1">
              <a:off x="7219101"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ED1FC6-9AEC-21F8-6A91-F3D7D9B92548}"/>
                </a:ext>
              </a:extLst>
            </p:cNvPr>
            <p:cNvSpPr/>
            <p:nvPr/>
          </p:nvSpPr>
          <p:spPr>
            <a:xfrm flipV="1">
              <a:off x="7380012"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B51FE75-3B7F-2BCC-5828-BB9BCC47239B}"/>
                </a:ext>
              </a:extLst>
            </p:cNvPr>
            <p:cNvSpPr/>
            <p:nvPr/>
          </p:nvSpPr>
          <p:spPr>
            <a:xfrm flipV="1">
              <a:off x="7540923"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E878F09-64BE-FBFF-D1AB-331A4832545F}"/>
                </a:ext>
              </a:extLst>
            </p:cNvPr>
            <p:cNvSpPr/>
            <p:nvPr/>
          </p:nvSpPr>
          <p:spPr>
            <a:xfrm flipV="1">
              <a:off x="7701834"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70" name="Picture 2" descr="Yellow Cab | Yellow cabs, Yellow car, Yellow taxi">
            <a:extLst>
              <a:ext uri="{FF2B5EF4-FFF2-40B4-BE49-F238E27FC236}">
                <a16:creationId xmlns:a16="http://schemas.microsoft.com/office/drawing/2014/main" id="{FEB36D25-C3E0-41E6-800F-E3BF9B5DF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2"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41EE67C-6A92-472D-952F-20D235342C88}"/>
              </a:ext>
            </a:extLst>
          </p:cNvPr>
          <p:cNvSpPr/>
          <p:nvPr/>
        </p:nvSpPr>
        <p:spPr>
          <a:xfrm>
            <a:off x="9081038" y="1599"/>
            <a:ext cx="3110962" cy="685640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367FCA10-EED8-4E3E-8977-95C2549B4A12}"/>
              </a:ext>
            </a:extLst>
          </p:cNvPr>
          <p:cNvSpPr txBox="1"/>
          <p:nvPr/>
        </p:nvSpPr>
        <p:spPr>
          <a:xfrm>
            <a:off x="9286504" y="516577"/>
            <a:ext cx="2753099" cy="5262979"/>
          </a:xfrm>
          <a:prstGeom prst="rect">
            <a:avLst/>
          </a:prstGeom>
          <a:noFill/>
        </p:spPr>
        <p:txBody>
          <a:bodyPr wrap="square" rtlCol="0">
            <a:spAutoFit/>
          </a:bodyPr>
          <a:lstStyle/>
          <a:p>
            <a:r>
              <a:rPr lang="en-US" sz="4800" dirty="0"/>
              <a:t>NEW YORK TAXIS</a:t>
            </a:r>
          </a:p>
          <a:p>
            <a:endParaRPr lang="en-US" sz="4800" dirty="0"/>
          </a:p>
          <a:p>
            <a:r>
              <a:rPr lang="en-US" sz="4800" dirty="0"/>
              <a:t>INSIGHTS AND ANALYSIS</a:t>
            </a:r>
          </a:p>
        </p:txBody>
      </p:sp>
    </p:spTree>
    <p:extLst>
      <p:ext uri="{BB962C8B-B14F-4D97-AF65-F5344CB8AC3E}">
        <p14:creationId xmlns:p14="http://schemas.microsoft.com/office/powerpoint/2010/main" val="338182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E1CD53-0308-ED65-8C34-1F6899D93DF3}"/>
              </a:ext>
            </a:extLst>
          </p:cNvPr>
          <p:cNvGrpSpPr/>
          <p:nvPr/>
        </p:nvGrpSpPr>
        <p:grpSpPr>
          <a:xfrm>
            <a:off x="209551" y="257175"/>
            <a:ext cx="3105151" cy="419100"/>
            <a:chOff x="209550" y="257175"/>
            <a:chExt cx="3105150" cy="419100"/>
          </a:xfrm>
        </p:grpSpPr>
        <p:grpSp>
          <p:nvGrpSpPr>
            <p:cNvPr id="3" name="Group 2">
              <a:extLst>
                <a:ext uri="{FF2B5EF4-FFF2-40B4-BE49-F238E27FC236}">
                  <a16:creationId xmlns:a16="http://schemas.microsoft.com/office/drawing/2014/main" id="{CDAF00FD-0360-6977-813B-FCC887503EE8}"/>
                </a:ext>
              </a:extLst>
            </p:cNvPr>
            <p:cNvGrpSpPr/>
            <p:nvPr/>
          </p:nvGrpSpPr>
          <p:grpSpPr>
            <a:xfrm>
              <a:off x="209550" y="257175"/>
              <a:ext cx="647700" cy="419100"/>
              <a:chOff x="2857500" y="1466850"/>
              <a:chExt cx="647700" cy="419100"/>
            </a:xfrm>
          </p:grpSpPr>
          <p:sp>
            <p:nvSpPr>
              <p:cNvPr id="5" name="Oval 4">
                <a:extLst>
                  <a:ext uri="{FF2B5EF4-FFF2-40B4-BE49-F238E27FC236}">
                    <a16:creationId xmlns:a16="http://schemas.microsoft.com/office/drawing/2014/main" id="{1506BEB9-2109-44E4-5972-AA48216549AF}"/>
                  </a:ext>
                </a:extLst>
              </p:cNvPr>
              <p:cNvSpPr/>
              <p:nvPr/>
            </p:nvSpPr>
            <p:spPr>
              <a:xfrm>
                <a:off x="2857500" y="1466850"/>
                <a:ext cx="419100" cy="419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4E32DE6-4CF1-E669-8E92-0FDA18A2F23A}"/>
                  </a:ext>
                </a:extLst>
              </p:cNvPr>
              <p:cNvSpPr/>
              <p:nvPr/>
            </p:nvSpPr>
            <p:spPr>
              <a:xfrm>
                <a:off x="3086100" y="1466850"/>
                <a:ext cx="419100" cy="419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E52B19AA-6174-72CA-E9FF-4F24436F43C0}"/>
                </a:ext>
              </a:extLst>
            </p:cNvPr>
            <p:cNvSpPr txBox="1"/>
            <p:nvPr/>
          </p:nvSpPr>
          <p:spPr>
            <a:xfrm>
              <a:off x="929915" y="328226"/>
              <a:ext cx="2384785" cy="276999"/>
            </a:xfrm>
            <a:prstGeom prst="rect">
              <a:avLst/>
            </a:prstGeom>
            <a:noFill/>
          </p:spPr>
          <p:txBody>
            <a:bodyPr wrap="square">
              <a:spAutoFit/>
            </a:bodyPr>
            <a:lstStyle/>
            <a:p>
              <a:r>
                <a:rPr lang="en-US" sz="1200" dirty="0">
                  <a:solidFill>
                    <a:schemeClr val="tx1">
                      <a:lumMod val="85000"/>
                      <a:lumOff val="15000"/>
                    </a:schemeClr>
                  </a:solidFill>
                  <a:latin typeface="Montserrat" panose="00000500000000000000" pitchFamily="2" charset="0"/>
                </a:rPr>
                <a:t>New York City PowerPoint</a:t>
              </a:r>
            </a:p>
          </p:txBody>
        </p:sp>
      </p:grpSp>
      <p:grpSp>
        <p:nvGrpSpPr>
          <p:cNvPr id="18" name="Group 17">
            <a:extLst>
              <a:ext uri="{FF2B5EF4-FFF2-40B4-BE49-F238E27FC236}">
                <a16:creationId xmlns:a16="http://schemas.microsoft.com/office/drawing/2014/main" id="{CFB987C1-EEB9-12F0-86F1-899F6CB891EB}"/>
              </a:ext>
            </a:extLst>
          </p:cNvPr>
          <p:cNvGrpSpPr/>
          <p:nvPr/>
        </p:nvGrpSpPr>
        <p:grpSpPr>
          <a:xfrm>
            <a:off x="857251" y="1878876"/>
            <a:ext cx="6096000" cy="3621734"/>
            <a:chOff x="6096000" y="2336941"/>
            <a:chExt cx="6096000" cy="3621733"/>
          </a:xfrm>
        </p:grpSpPr>
        <p:sp>
          <p:nvSpPr>
            <p:cNvPr id="19" name="TextBox 18">
              <a:extLst>
                <a:ext uri="{FF2B5EF4-FFF2-40B4-BE49-F238E27FC236}">
                  <a16:creationId xmlns:a16="http://schemas.microsoft.com/office/drawing/2014/main" id="{4DED4C29-1CFD-FDB6-DBD8-05FAF4440075}"/>
                </a:ext>
              </a:extLst>
            </p:cNvPr>
            <p:cNvSpPr txBox="1"/>
            <p:nvPr/>
          </p:nvSpPr>
          <p:spPr>
            <a:xfrm>
              <a:off x="6096000" y="3004661"/>
              <a:ext cx="5181600" cy="2954013"/>
            </a:xfrm>
            <a:prstGeom prst="rect">
              <a:avLst/>
            </a:prstGeom>
            <a:noFill/>
          </p:spPr>
          <p:txBody>
            <a:bodyPr wrap="square">
              <a:spAutoFit/>
            </a:bodyPr>
            <a:lstStyle/>
            <a:p>
              <a:pPr algn="l">
                <a:lnSpc>
                  <a:spcPct val="150000"/>
                </a:lnSpc>
              </a:pPr>
              <a:r>
                <a:rPr lang="en-US" dirty="0">
                  <a:solidFill>
                    <a:schemeClr val="tx1">
                      <a:lumMod val="85000"/>
                      <a:lumOff val="15000"/>
                    </a:schemeClr>
                  </a:solidFill>
                  <a:latin typeface="Montserrat" panose="00000500000000000000" pitchFamily="2" charset="0"/>
                </a:rPr>
                <a:t>Known for its bohemian and artistic atmosphere, Greenwich Village is a neighborhood in Lower Manhattan. It is famous for its historic townhouses, cafes, jazz clubs, and its association with the Beat Generation and counterculture movements.</a:t>
              </a:r>
            </a:p>
          </p:txBody>
        </p:sp>
        <p:sp>
          <p:nvSpPr>
            <p:cNvPr id="20" name="TextBox 19">
              <a:extLst>
                <a:ext uri="{FF2B5EF4-FFF2-40B4-BE49-F238E27FC236}">
                  <a16:creationId xmlns:a16="http://schemas.microsoft.com/office/drawing/2014/main" id="{28093652-EC2A-0BB9-E849-AF6BFBB610A6}"/>
                </a:ext>
              </a:extLst>
            </p:cNvPr>
            <p:cNvSpPr txBox="1"/>
            <p:nvPr/>
          </p:nvSpPr>
          <p:spPr>
            <a:xfrm>
              <a:off x="6096000" y="2336941"/>
              <a:ext cx="6096000" cy="646331"/>
            </a:xfrm>
            <a:prstGeom prst="rect">
              <a:avLst/>
            </a:prstGeom>
            <a:noFill/>
          </p:spPr>
          <p:txBody>
            <a:bodyPr wrap="square">
              <a:spAutoFit/>
            </a:bodyPr>
            <a:lstStyle/>
            <a:p>
              <a:r>
                <a:rPr lang="en-US" sz="3600" b="1" dirty="0">
                  <a:solidFill>
                    <a:schemeClr val="tx1">
                      <a:lumMod val="85000"/>
                      <a:lumOff val="15000"/>
                    </a:schemeClr>
                  </a:solidFill>
                  <a:latin typeface="Montserrat" panose="00000500000000000000" pitchFamily="2" charset="0"/>
                </a:rPr>
                <a:t>Greenwich Village</a:t>
              </a:r>
            </a:p>
          </p:txBody>
        </p:sp>
      </p:grpSp>
      <p:pic>
        <p:nvPicPr>
          <p:cNvPr id="23" name="Picture 22">
            <a:extLst>
              <a:ext uri="{FF2B5EF4-FFF2-40B4-BE49-F238E27FC236}">
                <a16:creationId xmlns:a16="http://schemas.microsoft.com/office/drawing/2014/main" id="{9C809372-C07E-4D57-A9D5-42CE16B23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720"/>
            <a:ext cx="11002703" cy="5968751"/>
          </a:xfrm>
          <a:prstGeom prst="rect">
            <a:avLst/>
          </a:prstGeom>
        </p:spPr>
      </p:pic>
    </p:spTree>
    <p:extLst>
      <p:ext uri="{BB962C8B-B14F-4D97-AF65-F5344CB8AC3E}">
        <p14:creationId xmlns:p14="http://schemas.microsoft.com/office/powerpoint/2010/main" val="297285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4" name="TextBox 17833">
            <a:extLst>
              <a:ext uri="{FF2B5EF4-FFF2-40B4-BE49-F238E27FC236}">
                <a16:creationId xmlns:a16="http://schemas.microsoft.com/office/drawing/2014/main" id="{C2D33961-80B6-A009-7B65-FD5B6CB3820D}"/>
              </a:ext>
            </a:extLst>
          </p:cNvPr>
          <p:cNvSpPr txBox="1"/>
          <p:nvPr/>
        </p:nvSpPr>
        <p:spPr>
          <a:xfrm>
            <a:off x="0" y="313639"/>
            <a:ext cx="12192000" cy="707886"/>
          </a:xfrm>
          <a:prstGeom prst="rect">
            <a:avLst/>
          </a:prstGeom>
          <a:noFill/>
          <a:ln>
            <a:noFill/>
          </a:ln>
        </p:spPr>
        <p:txBody>
          <a:bodyPr wrap="square" rtlCol="0">
            <a:spAutoFit/>
          </a:bodyPr>
          <a:lstStyle/>
          <a:p>
            <a:pPr algn="ctr" defTabSz="914446">
              <a:defRPr/>
            </a:pPr>
            <a:r>
              <a:rPr lang="en-US" sz="4000" b="1" dirty="0">
                <a:solidFill>
                  <a:schemeClr val="accent1"/>
                </a:solidFill>
                <a:latin typeface="LORA" pitchFamily="2" charset="0"/>
                <a:ea typeface="Cambria" panose="02040503050406030204" pitchFamily="18" charset="0"/>
              </a:rPr>
              <a:t>Icons</a:t>
            </a:r>
          </a:p>
        </p:txBody>
      </p:sp>
      <p:pic>
        <p:nvPicPr>
          <p:cNvPr id="2050" name="Picture 2">
            <a:extLst>
              <a:ext uri="{FF2B5EF4-FFF2-40B4-BE49-F238E27FC236}">
                <a16:creationId xmlns:a16="http://schemas.microsoft.com/office/drawing/2014/main" id="{8D7D5F32-1264-4EC4-B2DC-5807CCAAA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990613" cy="68842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97F3730-30F0-438D-8C6B-E538A724BDF4}"/>
              </a:ext>
            </a:extLst>
          </p:cNvPr>
          <p:cNvSpPr txBox="1"/>
          <p:nvPr/>
        </p:nvSpPr>
        <p:spPr>
          <a:xfrm>
            <a:off x="106878" y="231569"/>
            <a:ext cx="2856016" cy="646331"/>
          </a:xfrm>
          <a:prstGeom prst="rect">
            <a:avLst/>
          </a:prstGeom>
          <a:noFill/>
        </p:spPr>
        <p:txBody>
          <a:bodyPr wrap="square" rtlCol="0">
            <a:spAutoFit/>
          </a:bodyPr>
          <a:lstStyle/>
          <a:p>
            <a:r>
              <a:rPr lang="en-US" b="0" i="0" dirty="0">
                <a:effectLst/>
                <a:latin typeface="var(--jp-code-font-family)"/>
              </a:rPr>
              <a:t>RMSE: 41.86</a:t>
            </a:r>
          </a:p>
          <a:p>
            <a:r>
              <a:rPr lang="en-US" dirty="0">
                <a:latin typeface="var(--jp-code-font-family)"/>
              </a:rPr>
              <a:t>R^2 score 0.86</a:t>
            </a:r>
            <a:endParaRPr lang="en-US" dirty="0"/>
          </a:p>
        </p:txBody>
      </p:sp>
    </p:spTree>
    <p:extLst>
      <p:ext uri="{BB962C8B-B14F-4D97-AF65-F5344CB8AC3E}">
        <p14:creationId xmlns:p14="http://schemas.microsoft.com/office/powerpoint/2010/main" val="681013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D2FC8-0CE7-D3FE-0118-F3826768E01F}"/>
              </a:ext>
            </a:extLst>
          </p:cNvPr>
          <p:cNvSpPr/>
          <p:nvPr/>
        </p:nvSpPr>
        <p:spPr>
          <a:xfrm>
            <a:off x="6096002" y="3"/>
            <a:ext cx="1320161" cy="295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Guggenheim Museum Opens in New York City">
            <a:extLst>
              <a:ext uri="{FF2B5EF4-FFF2-40B4-BE49-F238E27FC236}">
                <a16:creationId xmlns:a16="http://schemas.microsoft.com/office/drawing/2014/main" id="{9B7E7A40-8BBD-4C7C-DB34-F494E1C40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31" y="650767"/>
            <a:ext cx="6457951" cy="363259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D9F628E2-DEC7-0717-920F-2A0EB6AAA9A5}"/>
              </a:ext>
            </a:extLst>
          </p:cNvPr>
          <p:cNvCxnSpPr>
            <a:cxnSpLocks/>
          </p:cNvCxnSpPr>
          <p:nvPr/>
        </p:nvCxnSpPr>
        <p:spPr>
          <a:xfrm>
            <a:off x="8034299" y="3838576"/>
            <a:ext cx="4157703"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0D24399-23EF-4695-BF0C-F478CF6C5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377"/>
            <a:ext cx="12192000" cy="5518905"/>
          </a:xfrm>
          <a:prstGeom prst="rect">
            <a:avLst/>
          </a:prstGeom>
        </p:spPr>
      </p:pic>
    </p:spTree>
    <p:extLst>
      <p:ext uri="{BB962C8B-B14F-4D97-AF65-F5344CB8AC3E}">
        <p14:creationId xmlns:p14="http://schemas.microsoft.com/office/powerpoint/2010/main" val="631743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quot;Yellow Taxis Waiting at Airport &quot; | Yellow taxi, Yellow cabs, New york ...">
            <a:extLst>
              <a:ext uri="{FF2B5EF4-FFF2-40B4-BE49-F238E27FC236}">
                <a16:creationId xmlns:a16="http://schemas.microsoft.com/office/drawing/2014/main" id="{50B792EE-A4AA-467B-BB7C-EEC2B1B4A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379CF16-2147-48FC-B1A7-871F6625949F}"/>
              </a:ext>
            </a:extLst>
          </p:cNvPr>
          <p:cNvSpPr/>
          <p:nvPr/>
        </p:nvSpPr>
        <p:spPr>
          <a:xfrm>
            <a:off x="9144000" y="0"/>
            <a:ext cx="3048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C9DBBE-3296-47B8-9FA8-D6FB37C314CA}"/>
              </a:ext>
            </a:extLst>
          </p:cNvPr>
          <p:cNvSpPr txBox="1"/>
          <p:nvPr/>
        </p:nvSpPr>
        <p:spPr>
          <a:xfrm>
            <a:off x="9316192" y="332509"/>
            <a:ext cx="2600696" cy="4524315"/>
          </a:xfrm>
          <a:prstGeom prst="rect">
            <a:avLst/>
          </a:prstGeom>
          <a:noFill/>
        </p:spPr>
        <p:txBody>
          <a:bodyPr wrap="square" rtlCol="0">
            <a:spAutoFit/>
          </a:bodyPr>
          <a:lstStyle/>
          <a:p>
            <a:pPr algn="l"/>
            <a:r>
              <a:rPr lang="en-US" sz="2400" dirty="0">
                <a:solidFill>
                  <a:schemeClr val="accent4"/>
                </a:solidFill>
              </a:rPr>
              <a:t>Could </a:t>
            </a:r>
            <a:r>
              <a:rPr lang="en-US" sz="2400" b="0" i="0" dirty="0">
                <a:solidFill>
                  <a:schemeClr val="accent4"/>
                </a:solidFill>
                <a:effectLst/>
              </a:rPr>
              <a:t>we find meaningful clusters within the taxi dataset that help us understand different patterns in the data and what were there characteristics?</a:t>
            </a:r>
          </a:p>
          <a:p>
            <a:pPr algn="l"/>
            <a:r>
              <a:rPr lang="en-US" sz="2400" dirty="0">
                <a:solidFill>
                  <a:schemeClr val="accent4"/>
                </a:solidFill>
              </a:rPr>
              <a:t>Can we identify any patterns in payment disputes?</a:t>
            </a:r>
            <a:endParaRPr lang="en-US" sz="2400" b="0" i="0" dirty="0">
              <a:solidFill>
                <a:schemeClr val="accent4"/>
              </a:solidFill>
              <a:effectLst/>
            </a:endParaRPr>
          </a:p>
        </p:txBody>
      </p:sp>
    </p:spTree>
    <p:extLst>
      <p:ext uri="{BB962C8B-B14F-4D97-AF65-F5344CB8AC3E}">
        <p14:creationId xmlns:p14="http://schemas.microsoft.com/office/powerpoint/2010/main" val="53721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FA7AEF-284B-1984-03D4-22F7AF4229F6}"/>
              </a:ext>
            </a:extLst>
          </p:cNvPr>
          <p:cNvSpPr/>
          <p:nvPr/>
        </p:nvSpPr>
        <p:spPr>
          <a:xfrm>
            <a:off x="2" y="1238251"/>
            <a:ext cx="2838449" cy="50101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9CEF2AE-E722-6A6C-57E8-DB1D694E5CC3}"/>
              </a:ext>
            </a:extLst>
          </p:cNvPr>
          <p:cNvSpPr/>
          <p:nvPr/>
        </p:nvSpPr>
        <p:spPr>
          <a:xfrm>
            <a:off x="12039600" y="457202"/>
            <a:ext cx="152400" cy="2924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4ED3AE39-F413-2D18-2324-AC4B868DD292}"/>
              </a:ext>
            </a:extLst>
          </p:cNvPr>
          <p:cNvGrpSpPr/>
          <p:nvPr/>
        </p:nvGrpSpPr>
        <p:grpSpPr>
          <a:xfrm>
            <a:off x="10032425" y="6485891"/>
            <a:ext cx="1217817" cy="91440"/>
            <a:chOff x="6575457" y="1351721"/>
            <a:chExt cx="1217817" cy="91440"/>
          </a:xfrm>
          <a:solidFill>
            <a:schemeClr val="accent2"/>
          </a:solidFill>
        </p:grpSpPr>
        <p:sp>
          <p:nvSpPr>
            <p:cNvPr id="5" name="Oval 4">
              <a:extLst>
                <a:ext uri="{FF2B5EF4-FFF2-40B4-BE49-F238E27FC236}">
                  <a16:creationId xmlns:a16="http://schemas.microsoft.com/office/drawing/2014/main" id="{905E0BF1-ECD1-5EF9-16D6-67663A74B5E7}"/>
                </a:ext>
              </a:extLst>
            </p:cNvPr>
            <p:cNvSpPr/>
            <p:nvPr/>
          </p:nvSpPr>
          <p:spPr>
            <a:xfrm flipV="1">
              <a:off x="6575457"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C1060FF-6F7D-AA72-E1FA-B2CE4A702B7D}"/>
                </a:ext>
              </a:extLst>
            </p:cNvPr>
            <p:cNvSpPr/>
            <p:nvPr/>
          </p:nvSpPr>
          <p:spPr>
            <a:xfrm flipV="1">
              <a:off x="6736368"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AFE67B-ADCE-D8DE-536F-5C4BB1C31349}"/>
                </a:ext>
              </a:extLst>
            </p:cNvPr>
            <p:cNvSpPr/>
            <p:nvPr/>
          </p:nvSpPr>
          <p:spPr>
            <a:xfrm flipV="1">
              <a:off x="6897279"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378E889-6394-9E67-ED68-2D8B71559C83}"/>
                </a:ext>
              </a:extLst>
            </p:cNvPr>
            <p:cNvSpPr/>
            <p:nvPr/>
          </p:nvSpPr>
          <p:spPr>
            <a:xfrm flipV="1">
              <a:off x="7058190"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BC4298D-08BF-2869-73E7-7443E32E3752}"/>
                </a:ext>
              </a:extLst>
            </p:cNvPr>
            <p:cNvSpPr/>
            <p:nvPr/>
          </p:nvSpPr>
          <p:spPr>
            <a:xfrm flipV="1">
              <a:off x="7219101"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DDCFCF-D806-9AD9-CBED-C2B839615407}"/>
                </a:ext>
              </a:extLst>
            </p:cNvPr>
            <p:cNvSpPr/>
            <p:nvPr/>
          </p:nvSpPr>
          <p:spPr>
            <a:xfrm flipV="1">
              <a:off x="7380012"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3CF1C6-CFC3-E8B6-FA7E-E069F20AA50F}"/>
                </a:ext>
              </a:extLst>
            </p:cNvPr>
            <p:cNvSpPr/>
            <p:nvPr/>
          </p:nvSpPr>
          <p:spPr>
            <a:xfrm flipV="1">
              <a:off x="7540923"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9A8E88-6D32-820A-FF3B-23A01D331E36}"/>
                </a:ext>
              </a:extLst>
            </p:cNvPr>
            <p:cNvSpPr/>
            <p:nvPr/>
          </p:nvSpPr>
          <p:spPr>
            <a:xfrm flipV="1">
              <a:off x="7701834"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a:extLst>
              <a:ext uri="{FF2B5EF4-FFF2-40B4-BE49-F238E27FC236}">
                <a16:creationId xmlns:a16="http://schemas.microsoft.com/office/drawing/2014/main" id="{881D1FA3-6CF4-4B66-B403-D6A24FD47FC6}"/>
              </a:ext>
            </a:extLst>
          </p:cNvPr>
          <p:cNvPicPr>
            <a:picLocks noChangeAspect="1"/>
          </p:cNvPicPr>
          <p:nvPr/>
        </p:nvPicPr>
        <p:blipFill rotWithShape="1">
          <a:blip r:embed="rId3">
            <a:extLst>
              <a:ext uri="{28A0092B-C50C-407E-A947-70E740481C1C}">
                <a14:useLocalDpi xmlns:a14="http://schemas.microsoft.com/office/drawing/2010/main" val="0"/>
              </a:ext>
            </a:extLst>
          </a:blip>
          <a:srcRect l="17551" r="28971"/>
          <a:stretch/>
        </p:blipFill>
        <p:spPr>
          <a:xfrm>
            <a:off x="1066803" y="2"/>
            <a:ext cx="4019551" cy="4983588"/>
          </a:xfrm>
          <a:prstGeom prst="rect">
            <a:avLst/>
          </a:prstGeom>
        </p:spPr>
      </p:pic>
      <p:pic>
        <p:nvPicPr>
          <p:cNvPr id="15" name="Picture 14">
            <a:extLst>
              <a:ext uri="{FF2B5EF4-FFF2-40B4-BE49-F238E27FC236}">
                <a16:creationId xmlns:a16="http://schemas.microsoft.com/office/drawing/2014/main" id="{C1EE69AD-65DB-4292-BF40-1106D94E2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498"/>
            <a:ext cx="8452450" cy="6758867"/>
          </a:xfrm>
          <a:prstGeom prst="rect">
            <a:avLst/>
          </a:prstGeom>
        </p:spPr>
      </p:pic>
    </p:spTree>
    <p:extLst>
      <p:ext uri="{BB962C8B-B14F-4D97-AF65-F5344CB8AC3E}">
        <p14:creationId xmlns:p14="http://schemas.microsoft.com/office/powerpoint/2010/main" val="3854489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358C6B-90C0-0E78-AB38-CF35F7831B70}"/>
              </a:ext>
            </a:extLst>
          </p:cNvPr>
          <p:cNvSpPr/>
          <p:nvPr/>
        </p:nvSpPr>
        <p:spPr>
          <a:xfrm>
            <a:off x="7029449" y="2457453"/>
            <a:ext cx="2152651" cy="295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54683F9-D7B8-61B6-CB84-7F53562F8C31}"/>
              </a:ext>
            </a:extLst>
          </p:cNvPr>
          <p:cNvGrpSpPr/>
          <p:nvPr/>
        </p:nvGrpSpPr>
        <p:grpSpPr>
          <a:xfrm>
            <a:off x="209551" y="257175"/>
            <a:ext cx="3105151" cy="419100"/>
            <a:chOff x="209550" y="257175"/>
            <a:chExt cx="3105150" cy="419100"/>
          </a:xfrm>
        </p:grpSpPr>
        <p:grpSp>
          <p:nvGrpSpPr>
            <p:cNvPr id="4" name="Group 3">
              <a:extLst>
                <a:ext uri="{FF2B5EF4-FFF2-40B4-BE49-F238E27FC236}">
                  <a16:creationId xmlns:a16="http://schemas.microsoft.com/office/drawing/2014/main" id="{73071D40-F6D8-4CCC-9C7B-57D138881E73}"/>
                </a:ext>
              </a:extLst>
            </p:cNvPr>
            <p:cNvGrpSpPr/>
            <p:nvPr/>
          </p:nvGrpSpPr>
          <p:grpSpPr>
            <a:xfrm>
              <a:off x="209550" y="257175"/>
              <a:ext cx="647700" cy="419100"/>
              <a:chOff x="2857500" y="1466850"/>
              <a:chExt cx="647700" cy="419100"/>
            </a:xfrm>
          </p:grpSpPr>
          <p:sp>
            <p:nvSpPr>
              <p:cNvPr id="6" name="Oval 5">
                <a:extLst>
                  <a:ext uri="{FF2B5EF4-FFF2-40B4-BE49-F238E27FC236}">
                    <a16:creationId xmlns:a16="http://schemas.microsoft.com/office/drawing/2014/main" id="{A0CC0479-68E6-8E16-DEB3-53F293BD1CBD}"/>
                  </a:ext>
                </a:extLst>
              </p:cNvPr>
              <p:cNvSpPr/>
              <p:nvPr/>
            </p:nvSpPr>
            <p:spPr>
              <a:xfrm>
                <a:off x="2857500" y="1466850"/>
                <a:ext cx="419100" cy="419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60D134E-C53E-DA0B-E339-710067D84321}"/>
                  </a:ext>
                </a:extLst>
              </p:cNvPr>
              <p:cNvSpPr/>
              <p:nvPr/>
            </p:nvSpPr>
            <p:spPr>
              <a:xfrm>
                <a:off x="3086100" y="1466850"/>
                <a:ext cx="419100" cy="419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132704DE-5B05-31C3-1F41-1915D9E4CF65}"/>
                </a:ext>
              </a:extLst>
            </p:cNvPr>
            <p:cNvSpPr txBox="1"/>
            <p:nvPr/>
          </p:nvSpPr>
          <p:spPr>
            <a:xfrm>
              <a:off x="929915" y="328226"/>
              <a:ext cx="2384785" cy="276999"/>
            </a:xfrm>
            <a:prstGeom prst="rect">
              <a:avLst/>
            </a:prstGeom>
            <a:noFill/>
          </p:spPr>
          <p:txBody>
            <a:bodyPr wrap="square">
              <a:spAutoFit/>
            </a:bodyPr>
            <a:lstStyle/>
            <a:p>
              <a:r>
                <a:rPr lang="en-US" sz="1200" dirty="0">
                  <a:solidFill>
                    <a:schemeClr val="tx1">
                      <a:lumMod val="85000"/>
                      <a:lumOff val="15000"/>
                    </a:schemeClr>
                  </a:solidFill>
                  <a:latin typeface="Montserrat" panose="00000500000000000000" pitchFamily="2" charset="0"/>
                </a:rPr>
                <a:t>New York City PowerPoint</a:t>
              </a:r>
            </a:p>
          </p:txBody>
        </p:sp>
      </p:grpSp>
      <p:grpSp>
        <p:nvGrpSpPr>
          <p:cNvPr id="23" name="Group 22">
            <a:extLst>
              <a:ext uri="{FF2B5EF4-FFF2-40B4-BE49-F238E27FC236}">
                <a16:creationId xmlns:a16="http://schemas.microsoft.com/office/drawing/2014/main" id="{4002423C-B9E5-B1D2-2ADC-9BEBCFC260A1}"/>
              </a:ext>
            </a:extLst>
          </p:cNvPr>
          <p:cNvGrpSpPr/>
          <p:nvPr/>
        </p:nvGrpSpPr>
        <p:grpSpPr>
          <a:xfrm>
            <a:off x="1085851" y="2088119"/>
            <a:ext cx="5162551" cy="3292635"/>
            <a:chOff x="1257300" y="2088118"/>
            <a:chExt cx="5162550" cy="3292632"/>
          </a:xfrm>
        </p:grpSpPr>
        <p:sp>
          <p:nvSpPr>
            <p:cNvPr id="20" name="TextBox 19">
              <a:extLst>
                <a:ext uri="{FF2B5EF4-FFF2-40B4-BE49-F238E27FC236}">
                  <a16:creationId xmlns:a16="http://schemas.microsoft.com/office/drawing/2014/main" id="{79E6AF1F-7959-A4BE-2391-56DBEE172061}"/>
                </a:ext>
              </a:extLst>
            </p:cNvPr>
            <p:cNvSpPr txBox="1"/>
            <p:nvPr/>
          </p:nvSpPr>
          <p:spPr>
            <a:xfrm>
              <a:off x="1257300" y="2842237"/>
              <a:ext cx="5162550" cy="2538513"/>
            </a:xfrm>
            <a:prstGeom prst="rect">
              <a:avLst/>
            </a:prstGeom>
            <a:noFill/>
          </p:spPr>
          <p:txBody>
            <a:bodyPr wrap="square">
              <a:spAutoFit/>
            </a:bodyPr>
            <a:lstStyle/>
            <a:p>
              <a:pPr algn="l">
                <a:lnSpc>
                  <a:spcPct val="150000"/>
                </a:lnSpc>
              </a:pPr>
              <a:r>
                <a:rPr lang="en-US" dirty="0">
                  <a:solidFill>
                    <a:schemeClr val="tx1">
                      <a:lumMod val="85000"/>
                      <a:lumOff val="15000"/>
                    </a:schemeClr>
                  </a:solidFill>
                  <a:latin typeface="Montserrat" panose="00000500000000000000" pitchFamily="2" charset="0"/>
                </a:rPr>
                <a:t>Located in Lower Manhattan, Chinatown is a vibrant neighborhood filled with colorful shops, markets, and authentic Asian cuisine. It offers a glimpse into Chinese culture and heritage in the heart of the city.</a:t>
              </a:r>
            </a:p>
          </p:txBody>
        </p:sp>
        <p:sp>
          <p:nvSpPr>
            <p:cNvPr id="22" name="TextBox 21">
              <a:extLst>
                <a:ext uri="{FF2B5EF4-FFF2-40B4-BE49-F238E27FC236}">
                  <a16:creationId xmlns:a16="http://schemas.microsoft.com/office/drawing/2014/main" id="{858D83D6-0144-E603-58DF-1FE68DC7C55B}"/>
                </a:ext>
              </a:extLst>
            </p:cNvPr>
            <p:cNvSpPr txBox="1"/>
            <p:nvPr/>
          </p:nvSpPr>
          <p:spPr>
            <a:xfrm>
              <a:off x="1257300" y="2088118"/>
              <a:ext cx="3905251" cy="707885"/>
            </a:xfrm>
            <a:prstGeom prst="rect">
              <a:avLst/>
            </a:prstGeom>
            <a:noFill/>
          </p:spPr>
          <p:txBody>
            <a:bodyPr wrap="square">
              <a:spAutoFit/>
            </a:bodyPr>
            <a:lstStyle/>
            <a:p>
              <a:r>
                <a:rPr lang="en-US" sz="4000" b="1" dirty="0">
                  <a:solidFill>
                    <a:schemeClr val="tx1">
                      <a:lumMod val="85000"/>
                      <a:lumOff val="15000"/>
                    </a:schemeClr>
                  </a:solidFill>
                  <a:latin typeface="Montserrat" panose="00000500000000000000" pitchFamily="2" charset="0"/>
                </a:rPr>
                <a:t>Chinatown</a:t>
              </a:r>
            </a:p>
          </p:txBody>
        </p:sp>
      </p:grpSp>
      <p:pic>
        <p:nvPicPr>
          <p:cNvPr id="13314" name="Picture 2" descr="10 things to do in Chinatown NYC - Hellotickets">
            <a:extLst>
              <a:ext uri="{FF2B5EF4-FFF2-40B4-BE49-F238E27FC236}">
                <a16:creationId xmlns:a16="http://schemas.microsoft.com/office/drawing/2014/main" id="{05D1690F-CE0B-0285-CCB5-559B667B72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64" b="13889"/>
          <a:stretch/>
        </p:blipFill>
        <p:spPr bwMode="auto">
          <a:xfrm>
            <a:off x="7962901" y="0"/>
            <a:ext cx="4229099" cy="43957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A941EEE-7711-47A4-8888-80540BB50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543"/>
            <a:ext cx="12192000" cy="606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637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57;p60">
            <a:extLst>
              <a:ext uri="{FF2B5EF4-FFF2-40B4-BE49-F238E27FC236}">
                <a16:creationId xmlns:a16="http://schemas.microsoft.com/office/drawing/2014/main" id="{A8FBC570-A7C4-BC33-5617-76B6FF1A0350}"/>
              </a:ext>
            </a:extLst>
          </p:cNvPr>
          <p:cNvSpPr txBox="1">
            <a:spLocks/>
          </p:cNvSpPr>
          <p:nvPr/>
        </p:nvSpPr>
        <p:spPr>
          <a:xfrm>
            <a:off x="594756" y="614508"/>
            <a:ext cx="10515600" cy="553998"/>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uClr>
                <a:srgbClr val="000000"/>
              </a:buClr>
              <a:buSzPts val="1100"/>
            </a:pPr>
            <a:r>
              <a:rPr lang="en-US" sz="4000" b="1" dirty="0">
                <a:latin typeface="Lora" pitchFamily="2" charset="0"/>
                <a:ea typeface="Cambria" panose="02040503050406030204" pitchFamily="18" charset="0"/>
                <a:sym typeface="Arial"/>
              </a:rPr>
              <a:t>Clustering metrics</a:t>
            </a:r>
          </a:p>
        </p:txBody>
      </p:sp>
      <p:grpSp>
        <p:nvGrpSpPr>
          <p:cNvPr id="6" name="Group 5">
            <a:extLst>
              <a:ext uri="{FF2B5EF4-FFF2-40B4-BE49-F238E27FC236}">
                <a16:creationId xmlns:a16="http://schemas.microsoft.com/office/drawing/2014/main" id="{CAD4234C-A372-C4B9-0546-1D910B72B927}"/>
              </a:ext>
            </a:extLst>
          </p:cNvPr>
          <p:cNvGrpSpPr/>
          <p:nvPr/>
        </p:nvGrpSpPr>
        <p:grpSpPr>
          <a:xfrm>
            <a:off x="2554649" y="1413842"/>
            <a:ext cx="10907979" cy="3909201"/>
            <a:chOff x="932957" y="1225016"/>
            <a:chExt cx="10907978" cy="3909200"/>
          </a:xfrm>
        </p:grpSpPr>
        <p:sp>
          <p:nvSpPr>
            <p:cNvPr id="3" name="Google Shape;2858;p60">
              <a:extLst>
                <a:ext uri="{FF2B5EF4-FFF2-40B4-BE49-F238E27FC236}">
                  <a16:creationId xmlns:a16="http://schemas.microsoft.com/office/drawing/2014/main" id="{A39CEAFD-6FEB-7199-BEA1-7663C0209E88}"/>
                </a:ext>
              </a:extLst>
            </p:cNvPr>
            <p:cNvSpPr txBox="1">
              <a:spLocks/>
            </p:cNvSpPr>
            <p:nvPr/>
          </p:nvSpPr>
          <p:spPr>
            <a:xfrm>
              <a:off x="932957" y="1290638"/>
              <a:ext cx="10325100" cy="800100"/>
            </a:xfrm>
            <a:prstGeom prst="rect">
              <a:avLst/>
            </a:prstGeom>
            <a:noFill/>
          </p:spPr>
          <p:txBody>
            <a:bodyPr spcFirstLastPara="1" vert="horz" wrap="squar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2404" indent="0">
                <a:buNone/>
              </a:pPr>
              <a:endParaRPr lang="en-US" sz="1800" dirty="0">
                <a:latin typeface="Lora" pitchFamily="2" charset="0"/>
                <a:ea typeface="Arial"/>
                <a:cs typeface="Helvetica" panose="020B0604020202020204" pitchFamily="34" charset="0"/>
                <a:sym typeface="Arial"/>
              </a:endParaRPr>
            </a:p>
          </p:txBody>
        </p:sp>
        <p:sp>
          <p:nvSpPr>
            <p:cNvPr id="4" name="Google Shape;2859;p60">
              <a:extLst>
                <a:ext uri="{FF2B5EF4-FFF2-40B4-BE49-F238E27FC236}">
                  <a16:creationId xmlns:a16="http://schemas.microsoft.com/office/drawing/2014/main" id="{80214AB7-A773-2C78-4FBC-E7CC1F7F6F6D}"/>
                </a:ext>
              </a:extLst>
            </p:cNvPr>
            <p:cNvSpPr txBox="1"/>
            <p:nvPr/>
          </p:nvSpPr>
          <p:spPr>
            <a:xfrm>
              <a:off x="1514849" y="1225016"/>
              <a:ext cx="10326086" cy="3909200"/>
            </a:xfrm>
            <a:prstGeom prst="rect">
              <a:avLst/>
            </a:prstGeom>
            <a:noFill/>
            <a:ln>
              <a:noFill/>
            </a:ln>
          </p:spPr>
          <p:txBody>
            <a:bodyPr spcFirstLastPara="1" wrap="square" lIns="0" tIns="0" rIns="0" bIns="0" anchor="ctr" anchorCtr="0">
              <a:noAutofit/>
            </a:bodyPr>
            <a:lstStyle/>
            <a:p>
              <a:pPr marL="497438" indent="-285765" defTabSz="1219232">
                <a:lnSpc>
                  <a:spcPct val="115000"/>
                </a:lnSpc>
                <a:buClr>
                  <a:srgbClr val="000000"/>
                </a:buClr>
                <a:buSzPct val="100000"/>
                <a:buFont typeface="Arial" panose="020B0604020202020204" pitchFamily="34" charset="0"/>
                <a:buChar char="•"/>
                <a:defRPr/>
              </a:pPr>
              <a:r>
                <a:rPr lang="en-US" sz="2800" kern="0" dirty="0">
                  <a:latin typeface="Lora" pitchFamily="2" charset="0"/>
                  <a:cs typeface="Helvetica" panose="020B0604020202020204" pitchFamily="34" charset="0"/>
                  <a:sym typeface="Arial"/>
                </a:rPr>
                <a:t>Silhouette Score: 0.213</a:t>
              </a:r>
            </a:p>
            <a:p>
              <a:pPr marL="497438" indent="-285765" defTabSz="1219232">
                <a:lnSpc>
                  <a:spcPct val="115000"/>
                </a:lnSpc>
                <a:buClr>
                  <a:srgbClr val="000000"/>
                </a:buClr>
                <a:buSzPct val="100000"/>
                <a:buFont typeface="Arial" panose="020B0604020202020204" pitchFamily="34" charset="0"/>
                <a:buChar char="•"/>
                <a:defRPr/>
              </a:pPr>
              <a:endParaRPr lang="en-US" sz="2800" kern="0" dirty="0">
                <a:latin typeface="Lora" pitchFamily="2" charset="0"/>
                <a:cs typeface="Helvetica" panose="020B0604020202020204" pitchFamily="34" charset="0"/>
                <a:sym typeface="Arial"/>
              </a:endParaRPr>
            </a:p>
            <a:p>
              <a:pPr marL="497438" indent="-285765" defTabSz="1219232">
                <a:lnSpc>
                  <a:spcPct val="115000"/>
                </a:lnSpc>
                <a:buClr>
                  <a:srgbClr val="000000"/>
                </a:buClr>
                <a:buSzPct val="100000"/>
                <a:buFont typeface="Arial" panose="020B0604020202020204" pitchFamily="34" charset="0"/>
                <a:buChar char="•"/>
                <a:defRPr/>
              </a:pPr>
              <a:r>
                <a:rPr lang="en-US" sz="2800" kern="0" dirty="0">
                  <a:latin typeface="Lora" pitchFamily="2" charset="0"/>
                  <a:cs typeface="Helvetica" panose="020B0604020202020204" pitchFamily="34" charset="0"/>
                  <a:sym typeface="Arial"/>
                </a:rPr>
                <a:t>Davies-Bouldin Index: 1.244</a:t>
              </a:r>
            </a:p>
            <a:p>
              <a:pPr marL="497438" indent="-285765" defTabSz="1219232">
                <a:lnSpc>
                  <a:spcPct val="115000"/>
                </a:lnSpc>
                <a:buClr>
                  <a:srgbClr val="000000"/>
                </a:buClr>
                <a:buSzPct val="100000"/>
                <a:buFont typeface="Arial" panose="020B0604020202020204" pitchFamily="34" charset="0"/>
                <a:buChar char="•"/>
                <a:defRPr/>
              </a:pPr>
              <a:endParaRPr lang="en-US" sz="2800" kern="0" dirty="0">
                <a:latin typeface="Lora" pitchFamily="2" charset="0"/>
                <a:cs typeface="Helvetica" panose="020B0604020202020204" pitchFamily="34" charset="0"/>
                <a:sym typeface="Arial"/>
              </a:endParaRPr>
            </a:p>
            <a:p>
              <a:pPr marL="497438" indent="-285765" defTabSz="1219232">
                <a:lnSpc>
                  <a:spcPct val="115000"/>
                </a:lnSpc>
                <a:buClr>
                  <a:srgbClr val="000000"/>
                </a:buClr>
                <a:buSzPct val="100000"/>
                <a:buFont typeface="Arial" panose="020B0604020202020204" pitchFamily="34" charset="0"/>
                <a:buChar char="•"/>
                <a:defRPr/>
              </a:pPr>
              <a:r>
                <a:rPr lang="en-US" sz="2800" kern="0" dirty="0" err="1">
                  <a:latin typeface="Lora" pitchFamily="2" charset="0"/>
                  <a:cs typeface="Helvetica" panose="020B0604020202020204" pitchFamily="34" charset="0"/>
                  <a:sym typeface="Arial"/>
                </a:rPr>
                <a:t>Calinski-Harabasz</a:t>
              </a:r>
              <a:r>
                <a:rPr lang="en-US" sz="2800" kern="0" dirty="0">
                  <a:latin typeface="Lora" pitchFamily="2" charset="0"/>
                  <a:cs typeface="Helvetica" panose="020B0604020202020204" pitchFamily="34" charset="0"/>
                  <a:sym typeface="Arial"/>
                </a:rPr>
                <a:t> Index: 10076.54</a:t>
              </a:r>
              <a:endParaRPr sz="2800" kern="0" dirty="0">
                <a:latin typeface="Lora" pitchFamily="2" charset="0"/>
                <a:cs typeface="Helvetica" panose="020B0604020202020204" pitchFamily="34" charset="0"/>
                <a:sym typeface="Arial"/>
              </a:endParaRPr>
            </a:p>
          </p:txBody>
        </p:sp>
      </p:grpSp>
    </p:spTree>
    <p:extLst>
      <p:ext uri="{BB962C8B-B14F-4D97-AF65-F5344CB8AC3E}">
        <p14:creationId xmlns:p14="http://schemas.microsoft.com/office/powerpoint/2010/main" val="184714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B2A411-849F-42E8-8FAB-5EFD0DE61885}"/>
              </a:ext>
            </a:extLst>
          </p:cNvPr>
          <p:cNvSpPr/>
          <p:nvPr/>
        </p:nvSpPr>
        <p:spPr>
          <a:xfrm>
            <a:off x="0" y="0"/>
            <a:ext cx="12192000" cy="6858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6797F76-77BE-159B-4525-FCF415495DAD}"/>
              </a:ext>
            </a:extLst>
          </p:cNvPr>
          <p:cNvGrpSpPr/>
          <p:nvPr/>
        </p:nvGrpSpPr>
        <p:grpSpPr>
          <a:xfrm>
            <a:off x="6055427" y="1945149"/>
            <a:ext cx="5143500" cy="2967707"/>
            <a:chOff x="6055427" y="2536686"/>
            <a:chExt cx="5143500" cy="2967706"/>
          </a:xfrm>
        </p:grpSpPr>
        <p:sp>
          <p:nvSpPr>
            <p:cNvPr id="4" name="TextBox 3">
              <a:extLst>
                <a:ext uri="{FF2B5EF4-FFF2-40B4-BE49-F238E27FC236}">
                  <a16:creationId xmlns:a16="http://schemas.microsoft.com/office/drawing/2014/main" id="{068A3013-11BF-BD5B-F995-ECF16E4ADB0E}"/>
                </a:ext>
              </a:extLst>
            </p:cNvPr>
            <p:cNvSpPr txBox="1"/>
            <p:nvPr/>
          </p:nvSpPr>
          <p:spPr>
            <a:xfrm>
              <a:off x="6055427" y="3381376"/>
              <a:ext cx="5143500" cy="2123016"/>
            </a:xfrm>
            <a:prstGeom prst="rect">
              <a:avLst/>
            </a:prstGeom>
            <a:noFill/>
          </p:spPr>
          <p:txBody>
            <a:bodyPr wrap="square">
              <a:spAutoFit/>
            </a:bodyPr>
            <a:lstStyle/>
            <a:p>
              <a:pPr algn="l">
                <a:lnSpc>
                  <a:spcPct val="150000"/>
                </a:lnSpc>
              </a:pPr>
              <a:r>
                <a:rPr lang="en-US" dirty="0">
                  <a:solidFill>
                    <a:schemeClr val="tx1">
                      <a:lumMod val="85000"/>
                      <a:lumOff val="15000"/>
                    </a:schemeClr>
                  </a:solidFill>
                  <a:latin typeface="Montserrat" panose="00000500000000000000" pitchFamily="2" charset="0"/>
                </a:rPr>
                <a:t>Futures ideas/implementations: With more time we can add features and more interactive maps, weather data, and carbon footprint data as well as a cost analysis of switching to electric vehicles.</a:t>
              </a:r>
            </a:p>
          </p:txBody>
        </p:sp>
        <p:sp>
          <p:nvSpPr>
            <p:cNvPr id="6" name="TextBox 5">
              <a:extLst>
                <a:ext uri="{FF2B5EF4-FFF2-40B4-BE49-F238E27FC236}">
                  <a16:creationId xmlns:a16="http://schemas.microsoft.com/office/drawing/2014/main" id="{E838A637-6659-9569-C3C0-2CDB09B12B77}"/>
                </a:ext>
              </a:extLst>
            </p:cNvPr>
            <p:cNvSpPr txBox="1"/>
            <p:nvPr/>
          </p:nvSpPr>
          <p:spPr>
            <a:xfrm>
              <a:off x="6055427" y="2536686"/>
              <a:ext cx="4781551" cy="707886"/>
            </a:xfrm>
            <a:prstGeom prst="rect">
              <a:avLst/>
            </a:prstGeom>
            <a:noFill/>
          </p:spPr>
          <p:txBody>
            <a:bodyPr wrap="square">
              <a:spAutoFit/>
            </a:bodyPr>
            <a:lstStyle/>
            <a:p>
              <a:r>
                <a:rPr lang="en-US" sz="4000" b="1" dirty="0">
                  <a:solidFill>
                    <a:schemeClr val="tx1">
                      <a:lumMod val="85000"/>
                      <a:lumOff val="15000"/>
                    </a:schemeClr>
                  </a:solidFill>
                  <a:latin typeface="Montserrat" panose="00000500000000000000" pitchFamily="2" charset="0"/>
                </a:rPr>
                <a:t>Future Ideas</a:t>
              </a:r>
              <a:endParaRPr lang="en-US" sz="4000" b="1" dirty="0"/>
            </a:p>
          </p:txBody>
        </p:sp>
      </p:grpSp>
      <p:grpSp>
        <p:nvGrpSpPr>
          <p:cNvPr id="8" name="Group 7">
            <a:extLst>
              <a:ext uri="{FF2B5EF4-FFF2-40B4-BE49-F238E27FC236}">
                <a16:creationId xmlns:a16="http://schemas.microsoft.com/office/drawing/2014/main" id="{BD2E046A-3D6D-DC12-BA43-72FACD47D4EC}"/>
              </a:ext>
            </a:extLst>
          </p:cNvPr>
          <p:cNvGrpSpPr/>
          <p:nvPr/>
        </p:nvGrpSpPr>
        <p:grpSpPr>
          <a:xfrm>
            <a:off x="10032425" y="6485891"/>
            <a:ext cx="1217817" cy="91440"/>
            <a:chOff x="6575457" y="1351721"/>
            <a:chExt cx="1217817" cy="91440"/>
          </a:xfrm>
          <a:solidFill>
            <a:schemeClr val="accent2"/>
          </a:solidFill>
        </p:grpSpPr>
        <p:sp>
          <p:nvSpPr>
            <p:cNvPr id="9" name="Oval 8">
              <a:extLst>
                <a:ext uri="{FF2B5EF4-FFF2-40B4-BE49-F238E27FC236}">
                  <a16:creationId xmlns:a16="http://schemas.microsoft.com/office/drawing/2014/main" id="{EAEBFB2B-7E13-BBF4-3D43-53E8CD7E2B70}"/>
                </a:ext>
              </a:extLst>
            </p:cNvPr>
            <p:cNvSpPr/>
            <p:nvPr/>
          </p:nvSpPr>
          <p:spPr>
            <a:xfrm flipV="1">
              <a:off x="6575457"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80597AC-DD7F-2F38-1B65-5E00715FD6EF}"/>
                </a:ext>
              </a:extLst>
            </p:cNvPr>
            <p:cNvSpPr/>
            <p:nvPr/>
          </p:nvSpPr>
          <p:spPr>
            <a:xfrm flipV="1">
              <a:off x="6736368"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6DB6DB4D-898B-6F9D-9583-2FD3EA9FF239}"/>
                </a:ext>
              </a:extLst>
            </p:cNvPr>
            <p:cNvSpPr/>
            <p:nvPr/>
          </p:nvSpPr>
          <p:spPr>
            <a:xfrm flipV="1">
              <a:off x="6897279"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955E67A-19DC-5B9C-4A44-D14E6FB7FD4C}"/>
                </a:ext>
              </a:extLst>
            </p:cNvPr>
            <p:cNvSpPr/>
            <p:nvPr/>
          </p:nvSpPr>
          <p:spPr>
            <a:xfrm flipV="1">
              <a:off x="7058190"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21C6785-623E-8E38-EC6A-27B379405EB3}"/>
                </a:ext>
              </a:extLst>
            </p:cNvPr>
            <p:cNvSpPr/>
            <p:nvPr/>
          </p:nvSpPr>
          <p:spPr>
            <a:xfrm flipV="1">
              <a:off x="7219101"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172BDE5-A331-576E-7C9E-91578F555AD3}"/>
                </a:ext>
              </a:extLst>
            </p:cNvPr>
            <p:cNvSpPr/>
            <p:nvPr/>
          </p:nvSpPr>
          <p:spPr>
            <a:xfrm flipV="1">
              <a:off x="7380012"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20F8C65-1403-8582-BF38-4A6061FC2BA9}"/>
                </a:ext>
              </a:extLst>
            </p:cNvPr>
            <p:cNvSpPr/>
            <p:nvPr/>
          </p:nvSpPr>
          <p:spPr>
            <a:xfrm flipV="1">
              <a:off x="7540923"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561A192-807F-7588-A914-546E0D76694A}"/>
                </a:ext>
              </a:extLst>
            </p:cNvPr>
            <p:cNvSpPr/>
            <p:nvPr/>
          </p:nvSpPr>
          <p:spPr>
            <a:xfrm flipV="1">
              <a:off x="7701834"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00" name="Picture 4" descr="14,000 yellow taxis to remain off roads on 8 January - The Statesman">
            <a:extLst>
              <a:ext uri="{FF2B5EF4-FFF2-40B4-BE49-F238E27FC236}">
                <a16:creationId xmlns:a16="http://schemas.microsoft.com/office/drawing/2014/main" id="{4A7EECDC-7087-4489-B179-94E29A8C3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5340"/>
            <a:ext cx="5621646" cy="3747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157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C14059-904C-49BC-81FB-8DDC415F828B}"/>
              </a:ext>
            </a:extLst>
          </p:cNvPr>
          <p:cNvSpPr/>
          <p:nvPr/>
        </p:nvSpPr>
        <p:spPr>
          <a:xfrm>
            <a:off x="0" y="0"/>
            <a:ext cx="12192000" cy="6858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85D6C6BD-F4B0-FF57-D1CC-69C3E8B0835D}"/>
              </a:ext>
            </a:extLst>
          </p:cNvPr>
          <p:cNvGrpSpPr/>
          <p:nvPr/>
        </p:nvGrpSpPr>
        <p:grpSpPr>
          <a:xfrm>
            <a:off x="1659924" y="2087037"/>
            <a:ext cx="8872151" cy="2833992"/>
            <a:chOff x="1659919" y="2133089"/>
            <a:chExt cx="8872151" cy="2833990"/>
          </a:xfrm>
        </p:grpSpPr>
        <p:sp>
          <p:nvSpPr>
            <p:cNvPr id="4" name="TextBox 3">
              <a:extLst>
                <a:ext uri="{FF2B5EF4-FFF2-40B4-BE49-F238E27FC236}">
                  <a16:creationId xmlns:a16="http://schemas.microsoft.com/office/drawing/2014/main" id="{AA022012-F0A4-EAD0-5433-F3D20941C3F8}"/>
                </a:ext>
              </a:extLst>
            </p:cNvPr>
            <p:cNvSpPr txBox="1"/>
            <p:nvPr/>
          </p:nvSpPr>
          <p:spPr>
            <a:xfrm>
              <a:off x="1659919" y="2133089"/>
              <a:ext cx="8872151" cy="1323438"/>
            </a:xfrm>
            <a:prstGeom prst="rect">
              <a:avLst/>
            </a:prstGeom>
            <a:noFill/>
          </p:spPr>
          <p:txBody>
            <a:bodyPr wrap="square">
              <a:spAutoFit/>
            </a:bodyPr>
            <a:lstStyle/>
            <a:p>
              <a:pPr algn="ctr" defTabSz="914446">
                <a:defRPr/>
              </a:pPr>
              <a:r>
                <a:rPr lang="en-US" sz="8000" b="1" dirty="0">
                  <a:cs typeface="Segoe UI" panose="020B0502040204020203" pitchFamily="34" charset="0"/>
                </a:rPr>
                <a:t>Fin!</a:t>
              </a:r>
              <a:endParaRPr lang="en-US" sz="8000" dirty="0">
                <a:cs typeface="Segoe UI" panose="020B0502040204020203" pitchFamily="34" charset="0"/>
              </a:endParaRPr>
            </a:p>
          </p:txBody>
        </p:sp>
        <p:sp>
          <p:nvSpPr>
            <p:cNvPr id="6" name="Rectangle 5">
              <a:extLst>
                <a:ext uri="{FF2B5EF4-FFF2-40B4-BE49-F238E27FC236}">
                  <a16:creationId xmlns:a16="http://schemas.microsoft.com/office/drawing/2014/main" id="{D6A21404-BC86-0C37-62CB-41EB47CA8CA6}"/>
                </a:ext>
              </a:extLst>
            </p:cNvPr>
            <p:cNvSpPr/>
            <p:nvPr/>
          </p:nvSpPr>
          <p:spPr>
            <a:xfrm>
              <a:off x="2668858" y="4659302"/>
              <a:ext cx="6854283" cy="307777"/>
            </a:xfrm>
            <a:prstGeom prst="rect">
              <a:avLst/>
            </a:prstGeom>
          </p:spPr>
          <p:txBody>
            <a:bodyPr wrap="square">
              <a:spAutoFit/>
            </a:bodyPr>
            <a:lstStyle/>
            <a:p>
              <a:pPr algn="ctr" defTabSz="914446">
                <a:defRPr/>
              </a:pPr>
              <a:endParaRPr lang="en-US" sz="1400" dirty="0">
                <a:solidFill>
                  <a:srgbClr val="000000"/>
                </a:solidFill>
                <a:latin typeface="LORA" pitchFamily="2" charset="0"/>
                <a:cs typeface="Segoe UI" panose="020B0502040204020203" pitchFamily="34" charset="0"/>
              </a:endParaRPr>
            </a:p>
          </p:txBody>
        </p:sp>
      </p:grpSp>
    </p:spTree>
    <p:extLst>
      <p:ext uri="{BB962C8B-B14F-4D97-AF65-F5344CB8AC3E}">
        <p14:creationId xmlns:p14="http://schemas.microsoft.com/office/powerpoint/2010/main" val="4076151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BD5072-E4B9-455A-B443-51EFCA561F80}"/>
              </a:ext>
            </a:extLst>
          </p:cNvPr>
          <p:cNvSpPr/>
          <p:nvPr/>
        </p:nvSpPr>
        <p:spPr>
          <a:xfrm>
            <a:off x="7327180" y="1"/>
            <a:ext cx="4331421" cy="61150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F591559-82BF-0297-D776-3AE8450D9AEC}"/>
              </a:ext>
            </a:extLst>
          </p:cNvPr>
          <p:cNvSpPr/>
          <p:nvPr/>
        </p:nvSpPr>
        <p:spPr>
          <a:xfrm>
            <a:off x="9391651" y="716101"/>
            <a:ext cx="2800351" cy="4638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894B60A-8BA2-05E3-7399-A9746ED060EF}"/>
              </a:ext>
            </a:extLst>
          </p:cNvPr>
          <p:cNvGrpSpPr/>
          <p:nvPr/>
        </p:nvGrpSpPr>
        <p:grpSpPr>
          <a:xfrm>
            <a:off x="194309" y="3000375"/>
            <a:ext cx="91440" cy="3543300"/>
            <a:chOff x="213359" y="3057525"/>
            <a:chExt cx="91440" cy="3543300"/>
          </a:xfrm>
        </p:grpSpPr>
        <p:grpSp>
          <p:nvGrpSpPr>
            <p:cNvPr id="8" name="Group 7">
              <a:extLst>
                <a:ext uri="{FF2B5EF4-FFF2-40B4-BE49-F238E27FC236}">
                  <a16:creationId xmlns:a16="http://schemas.microsoft.com/office/drawing/2014/main" id="{131BC1B8-AB34-64DE-E3FB-3F9FE8A3FE8E}"/>
                </a:ext>
              </a:extLst>
            </p:cNvPr>
            <p:cNvGrpSpPr/>
            <p:nvPr/>
          </p:nvGrpSpPr>
          <p:grpSpPr>
            <a:xfrm rot="5400000">
              <a:off x="-349830" y="3620714"/>
              <a:ext cx="1217817" cy="91440"/>
              <a:chOff x="6575457" y="1351721"/>
              <a:chExt cx="1217817" cy="91440"/>
            </a:xfrm>
            <a:solidFill>
              <a:schemeClr val="accent2"/>
            </a:solidFill>
          </p:grpSpPr>
          <p:sp>
            <p:nvSpPr>
              <p:cNvPr id="9" name="Oval 8">
                <a:extLst>
                  <a:ext uri="{FF2B5EF4-FFF2-40B4-BE49-F238E27FC236}">
                    <a16:creationId xmlns:a16="http://schemas.microsoft.com/office/drawing/2014/main" id="{F943680A-15F2-E1C4-C781-9B90AA2701E4}"/>
                  </a:ext>
                </a:extLst>
              </p:cNvPr>
              <p:cNvSpPr/>
              <p:nvPr/>
            </p:nvSpPr>
            <p:spPr>
              <a:xfrm flipV="1">
                <a:off x="6575457"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A1E89B-8A61-D174-432F-05DE0AA9C1AE}"/>
                  </a:ext>
                </a:extLst>
              </p:cNvPr>
              <p:cNvSpPr/>
              <p:nvPr/>
            </p:nvSpPr>
            <p:spPr>
              <a:xfrm flipV="1">
                <a:off x="6736368"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8DA4EF-EEA6-F895-4BB4-8D78C31D359E}"/>
                  </a:ext>
                </a:extLst>
              </p:cNvPr>
              <p:cNvSpPr/>
              <p:nvPr/>
            </p:nvSpPr>
            <p:spPr>
              <a:xfrm flipV="1">
                <a:off x="6897279"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027D19-029A-F7E7-A224-0E71C9D16EBF}"/>
                  </a:ext>
                </a:extLst>
              </p:cNvPr>
              <p:cNvSpPr/>
              <p:nvPr/>
            </p:nvSpPr>
            <p:spPr>
              <a:xfrm flipV="1">
                <a:off x="7058190"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EBB9EAC-D68D-C6F7-24B8-EED8A1994A8F}"/>
                  </a:ext>
                </a:extLst>
              </p:cNvPr>
              <p:cNvSpPr/>
              <p:nvPr/>
            </p:nvSpPr>
            <p:spPr>
              <a:xfrm flipV="1">
                <a:off x="7219101"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DC10C67-32AC-0789-DD9D-9947C2C8E805}"/>
                  </a:ext>
                </a:extLst>
              </p:cNvPr>
              <p:cNvSpPr/>
              <p:nvPr/>
            </p:nvSpPr>
            <p:spPr>
              <a:xfrm flipV="1">
                <a:off x="7380012"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0BB46AB-7035-9DE4-968E-FCC4AC643231}"/>
                  </a:ext>
                </a:extLst>
              </p:cNvPr>
              <p:cNvSpPr/>
              <p:nvPr/>
            </p:nvSpPr>
            <p:spPr>
              <a:xfrm flipV="1">
                <a:off x="7540923"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7804FFC-EBE2-9C55-0B8D-A682CC94B093}"/>
                  </a:ext>
                </a:extLst>
              </p:cNvPr>
              <p:cNvSpPr/>
              <p:nvPr/>
            </p:nvSpPr>
            <p:spPr>
              <a:xfrm flipV="1">
                <a:off x="7701834"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55712C84-4DEC-1442-3DB2-09F0F4D8FD54}"/>
                </a:ext>
              </a:extLst>
            </p:cNvPr>
            <p:cNvCxnSpPr>
              <a:cxnSpLocks/>
            </p:cNvCxnSpPr>
            <p:nvPr/>
          </p:nvCxnSpPr>
          <p:spPr>
            <a:xfrm flipV="1">
              <a:off x="259078" y="4591050"/>
              <a:ext cx="0" cy="200977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DAA360B6-FFCB-4BF6-8535-F42710D26A32}"/>
              </a:ext>
            </a:extLst>
          </p:cNvPr>
          <p:cNvSpPr/>
          <p:nvPr/>
        </p:nvSpPr>
        <p:spPr>
          <a:xfrm>
            <a:off x="0" y="0"/>
            <a:ext cx="6715945" cy="6858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22FA217-904F-5034-14B0-FC7CEF80CB5B}"/>
              </a:ext>
            </a:extLst>
          </p:cNvPr>
          <p:cNvSpPr txBox="1"/>
          <p:nvPr/>
        </p:nvSpPr>
        <p:spPr>
          <a:xfrm>
            <a:off x="942028" y="346732"/>
            <a:ext cx="3705227" cy="4524315"/>
          </a:xfrm>
          <a:prstGeom prst="rect">
            <a:avLst/>
          </a:prstGeom>
          <a:noFill/>
        </p:spPr>
        <p:txBody>
          <a:bodyPr wrap="square">
            <a:spAutoFit/>
          </a:bodyPr>
          <a:lstStyle/>
          <a:p>
            <a:r>
              <a:rPr lang="en-US" sz="3600" b="1" dirty="0">
                <a:solidFill>
                  <a:schemeClr val="tx1">
                    <a:lumMod val="85000"/>
                    <a:lumOff val="15000"/>
                  </a:schemeClr>
                </a:solidFill>
              </a:rPr>
              <a:t>New York taxis  examining the data to reduce costs and identifying improvement areas for service….</a:t>
            </a:r>
          </a:p>
        </p:txBody>
      </p:sp>
      <p:pic>
        <p:nvPicPr>
          <p:cNvPr id="27" name="Picture 26">
            <a:extLst>
              <a:ext uri="{FF2B5EF4-FFF2-40B4-BE49-F238E27FC236}">
                <a16:creationId xmlns:a16="http://schemas.microsoft.com/office/drawing/2014/main" id="{00E08702-F910-6587-E05B-B2F7158C6D3A}"/>
              </a:ext>
            </a:extLst>
          </p:cNvPr>
          <p:cNvPicPr>
            <a:picLocks noChangeAspect="1"/>
          </p:cNvPicPr>
          <p:nvPr/>
        </p:nvPicPr>
        <p:blipFill rotWithShape="1">
          <a:blip r:embed="rId3">
            <a:extLst>
              <a:ext uri="{28A0092B-C50C-407E-A947-70E740481C1C}">
                <a14:useLocalDpi xmlns:a14="http://schemas.microsoft.com/office/drawing/2010/main" val="0"/>
              </a:ext>
            </a:extLst>
          </a:blip>
          <a:srcRect l="4594" r="4594"/>
          <a:stretch/>
        </p:blipFill>
        <p:spPr>
          <a:xfrm>
            <a:off x="6715945" y="2078177"/>
            <a:ext cx="4340679" cy="4779824"/>
          </a:xfrm>
          <a:prstGeom prst="rect">
            <a:avLst/>
          </a:prstGeom>
        </p:spPr>
      </p:pic>
    </p:spTree>
    <p:extLst>
      <p:ext uri="{BB962C8B-B14F-4D97-AF65-F5344CB8AC3E}">
        <p14:creationId xmlns:p14="http://schemas.microsoft.com/office/powerpoint/2010/main" val="2908938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AD2B1E-6BE2-5E5D-7EE6-9226FDDD2B30}"/>
              </a:ext>
            </a:extLst>
          </p:cNvPr>
          <p:cNvSpPr/>
          <p:nvPr/>
        </p:nvSpPr>
        <p:spPr>
          <a:xfrm>
            <a:off x="12039600" y="457202"/>
            <a:ext cx="152400" cy="2924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9D0187D-15B2-F9EF-4406-B9A892DE12B8}"/>
              </a:ext>
            </a:extLst>
          </p:cNvPr>
          <p:cNvGrpSpPr/>
          <p:nvPr/>
        </p:nvGrpSpPr>
        <p:grpSpPr>
          <a:xfrm>
            <a:off x="10032425" y="6485891"/>
            <a:ext cx="1217817" cy="91440"/>
            <a:chOff x="6575457" y="1351721"/>
            <a:chExt cx="1217817" cy="91440"/>
          </a:xfrm>
          <a:solidFill>
            <a:schemeClr val="accent2"/>
          </a:solidFill>
        </p:grpSpPr>
        <p:sp>
          <p:nvSpPr>
            <p:cNvPr id="5" name="Oval 4">
              <a:extLst>
                <a:ext uri="{FF2B5EF4-FFF2-40B4-BE49-F238E27FC236}">
                  <a16:creationId xmlns:a16="http://schemas.microsoft.com/office/drawing/2014/main" id="{F59A8E02-4D53-1C40-85EE-D572F023BDE0}"/>
                </a:ext>
              </a:extLst>
            </p:cNvPr>
            <p:cNvSpPr/>
            <p:nvPr/>
          </p:nvSpPr>
          <p:spPr>
            <a:xfrm flipV="1">
              <a:off x="6575457"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260B7CE-84BD-9CDB-D310-F87CF53F4ACD}"/>
                </a:ext>
              </a:extLst>
            </p:cNvPr>
            <p:cNvSpPr/>
            <p:nvPr/>
          </p:nvSpPr>
          <p:spPr>
            <a:xfrm flipV="1">
              <a:off x="6736368"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6A7680D-320E-84AE-B85E-FC2818CF18E7}"/>
                </a:ext>
              </a:extLst>
            </p:cNvPr>
            <p:cNvSpPr/>
            <p:nvPr/>
          </p:nvSpPr>
          <p:spPr>
            <a:xfrm flipV="1">
              <a:off x="6897279"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3A3CB94-8013-0CB6-0AA1-71F9CA609B98}"/>
                </a:ext>
              </a:extLst>
            </p:cNvPr>
            <p:cNvSpPr/>
            <p:nvPr/>
          </p:nvSpPr>
          <p:spPr>
            <a:xfrm flipV="1">
              <a:off x="7058190"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4D629BC-D86E-FFF7-7EDB-2E4D8A7FA810}"/>
                </a:ext>
              </a:extLst>
            </p:cNvPr>
            <p:cNvSpPr/>
            <p:nvPr/>
          </p:nvSpPr>
          <p:spPr>
            <a:xfrm flipV="1">
              <a:off x="7219101"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833D19D-E57D-71FE-7008-5E83CEB7B198}"/>
                </a:ext>
              </a:extLst>
            </p:cNvPr>
            <p:cNvSpPr/>
            <p:nvPr/>
          </p:nvSpPr>
          <p:spPr>
            <a:xfrm flipV="1">
              <a:off x="7380012"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84FCF78-885A-EF57-1F42-10E390105B51}"/>
                </a:ext>
              </a:extLst>
            </p:cNvPr>
            <p:cNvSpPr/>
            <p:nvPr/>
          </p:nvSpPr>
          <p:spPr>
            <a:xfrm flipV="1">
              <a:off x="7540923"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00CB31-000C-9C40-4D72-ACCC23A1E321}"/>
                </a:ext>
              </a:extLst>
            </p:cNvPr>
            <p:cNvSpPr/>
            <p:nvPr/>
          </p:nvSpPr>
          <p:spPr>
            <a:xfrm flipV="1">
              <a:off x="7701834"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F13E0A92-3C5B-40FA-AAF4-B5D0FC149064}"/>
              </a:ext>
            </a:extLst>
          </p:cNvPr>
          <p:cNvSpPr/>
          <p:nvPr/>
        </p:nvSpPr>
        <p:spPr>
          <a:xfrm>
            <a:off x="4602990" y="0"/>
            <a:ext cx="7589010" cy="6858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7300AC7-75E0-9143-46E9-9C8569B10199}"/>
              </a:ext>
            </a:extLst>
          </p:cNvPr>
          <p:cNvGrpSpPr/>
          <p:nvPr/>
        </p:nvGrpSpPr>
        <p:grpSpPr>
          <a:xfrm>
            <a:off x="5809806" y="702846"/>
            <a:ext cx="4781551" cy="5913075"/>
            <a:chOff x="5594878" y="605446"/>
            <a:chExt cx="4781550" cy="5913075"/>
          </a:xfrm>
        </p:grpSpPr>
        <p:sp>
          <p:nvSpPr>
            <p:cNvPr id="14" name="TextBox 13">
              <a:extLst>
                <a:ext uri="{FF2B5EF4-FFF2-40B4-BE49-F238E27FC236}">
                  <a16:creationId xmlns:a16="http://schemas.microsoft.com/office/drawing/2014/main" id="{7A7AD8AE-57B9-8561-E78C-3A7789E4D061}"/>
                </a:ext>
              </a:extLst>
            </p:cNvPr>
            <p:cNvSpPr txBox="1"/>
            <p:nvPr/>
          </p:nvSpPr>
          <p:spPr>
            <a:xfrm>
              <a:off x="5594878" y="1857245"/>
              <a:ext cx="4781550" cy="4661276"/>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2000" b="1" dirty="0"/>
                <a:t>Tip amounts and predictions</a:t>
              </a:r>
            </a:p>
            <a:p>
              <a:pPr marL="285750" indent="-285750">
                <a:lnSpc>
                  <a:spcPct val="150000"/>
                </a:lnSpc>
                <a:buFont typeface="Arial" panose="020B0604020202020204" pitchFamily="34" charset="0"/>
                <a:buChar char="•"/>
              </a:pPr>
              <a:r>
                <a:rPr lang="en-US" sz="2000" b="1" dirty="0"/>
                <a:t>P</a:t>
              </a:r>
              <a:r>
                <a:rPr lang="en-US" sz="2000" b="1" i="0" dirty="0">
                  <a:effectLst/>
                </a:rPr>
                <a:t>redicting the number of taxi rides per hour and day of the week</a:t>
              </a:r>
            </a:p>
            <a:p>
              <a:pPr marL="285750" indent="-285750">
                <a:lnSpc>
                  <a:spcPct val="150000"/>
                </a:lnSpc>
                <a:buFont typeface="Arial" panose="020B0604020202020204" pitchFamily="34" charset="0"/>
                <a:buChar char="•"/>
              </a:pPr>
              <a:r>
                <a:rPr lang="en-US" sz="2000" b="1" i="0" dirty="0">
                  <a:effectLst/>
                </a:rPr>
                <a:t>Peak period</a:t>
              </a:r>
              <a:r>
                <a:rPr lang="en-US" sz="2000" b="1" dirty="0"/>
                <a:t>s</a:t>
              </a:r>
              <a:endParaRPr lang="en-US" sz="2000" b="1" i="0" dirty="0">
                <a:effectLst/>
              </a:endParaRPr>
            </a:p>
            <a:p>
              <a:pPr marL="285750" indent="-285750">
                <a:lnSpc>
                  <a:spcPct val="150000"/>
                </a:lnSpc>
                <a:buFont typeface="Arial" panose="020B0604020202020204" pitchFamily="34" charset="0"/>
                <a:buChar char="•"/>
              </a:pPr>
              <a:r>
                <a:rPr lang="en-US" sz="2000" b="1" dirty="0"/>
                <a:t>Anomaly Detection: Can we identify anomalous trips that might suggest fraudulent activity</a:t>
              </a:r>
            </a:p>
            <a:p>
              <a:pPr marL="285750" indent="-285750" algn="l">
                <a:lnSpc>
                  <a:spcPct val="150000"/>
                </a:lnSpc>
                <a:buFont typeface="Arial" panose="020B0604020202020204" pitchFamily="34" charset="0"/>
                <a:buChar char="•"/>
              </a:pPr>
              <a:endParaRPr lang="en-US" sz="2000" b="1" dirty="0">
                <a:solidFill>
                  <a:schemeClr val="tx1">
                    <a:lumMod val="85000"/>
                    <a:lumOff val="15000"/>
                  </a:schemeClr>
                </a:solidFill>
              </a:endParaRPr>
            </a:p>
            <a:p>
              <a:pPr marL="285750" indent="-285750" algn="l">
                <a:lnSpc>
                  <a:spcPct val="150000"/>
                </a:lnSpc>
                <a:buFont typeface="Arial" panose="020B0604020202020204" pitchFamily="34" charset="0"/>
                <a:buChar char="•"/>
              </a:pPr>
              <a:endParaRPr lang="en-US" sz="2000" b="1" dirty="0">
                <a:solidFill>
                  <a:schemeClr val="tx1">
                    <a:lumMod val="85000"/>
                    <a:lumOff val="15000"/>
                  </a:schemeClr>
                </a:solidFill>
              </a:endParaRPr>
            </a:p>
            <a:p>
              <a:pPr algn="l">
                <a:lnSpc>
                  <a:spcPct val="150000"/>
                </a:lnSpc>
              </a:pPr>
              <a:endParaRPr lang="en-US" sz="2000" b="1" dirty="0">
                <a:solidFill>
                  <a:schemeClr val="tx1">
                    <a:lumMod val="85000"/>
                    <a:lumOff val="15000"/>
                  </a:schemeClr>
                </a:solidFill>
              </a:endParaRPr>
            </a:p>
          </p:txBody>
        </p:sp>
        <p:sp>
          <p:nvSpPr>
            <p:cNvPr id="16" name="TextBox 15">
              <a:extLst>
                <a:ext uri="{FF2B5EF4-FFF2-40B4-BE49-F238E27FC236}">
                  <a16:creationId xmlns:a16="http://schemas.microsoft.com/office/drawing/2014/main" id="{5D32BE79-51C1-781D-9F22-BDB1DC50B25D}"/>
                </a:ext>
              </a:extLst>
            </p:cNvPr>
            <p:cNvSpPr txBox="1"/>
            <p:nvPr/>
          </p:nvSpPr>
          <p:spPr>
            <a:xfrm>
              <a:off x="5671078" y="605446"/>
              <a:ext cx="4629151" cy="707885"/>
            </a:xfrm>
            <a:prstGeom prst="rect">
              <a:avLst/>
            </a:prstGeom>
            <a:noFill/>
          </p:spPr>
          <p:txBody>
            <a:bodyPr wrap="square">
              <a:spAutoFit/>
            </a:bodyPr>
            <a:lstStyle/>
            <a:p>
              <a:r>
                <a:rPr lang="en-US" sz="4000" b="1" dirty="0">
                  <a:solidFill>
                    <a:schemeClr val="tx1">
                      <a:lumMod val="85000"/>
                      <a:lumOff val="15000"/>
                    </a:schemeClr>
                  </a:solidFill>
                  <a:latin typeface="Montserrat" panose="00000500000000000000" pitchFamily="2" charset="0"/>
                </a:rPr>
                <a:t>Areas of interest</a:t>
              </a:r>
            </a:p>
          </p:txBody>
        </p:sp>
      </p:grpSp>
      <p:pic>
        <p:nvPicPr>
          <p:cNvPr id="5124" name="Picture 4">
            <a:extLst>
              <a:ext uri="{FF2B5EF4-FFF2-40B4-BE49-F238E27FC236}">
                <a16:creationId xmlns:a16="http://schemas.microsoft.com/office/drawing/2014/main" id="{62EFE7BA-843D-4DC6-A44D-AD38BCE7A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9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67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BABB61-7B36-AE59-6509-321B313102FD}"/>
              </a:ext>
            </a:extLst>
          </p:cNvPr>
          <p:cNvSpPr/>
          <p:nvPr/>
        </p:nvSpPr>
        <p:spPr>
          <a:xfrm>
            <a:off x="12039600" y="457202"/>
            <a:ext cx="152400" cy="2924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BC2ED4A-C712-4B96-9181-5604F23F931C}"/>
              </a:ext>
            </a:extLst>
          </p:cNvPr>
          <p:cNvSpPr/>
          <p:nvPr/>
        </p:nvSpPr>
        <p:spPr>
          <a:xfrm>
            <a:off x="6038853" y="0"/>
            <a:ext cx="6153147" cy="6858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0D541CD1-48BB-6ED8-7447-07DD2DC5D3C3}"/>
              </a:ext>
            </a:extLst>
          </p:cNvPr>
          <p:cNvGrpSpPr/>
          <p:nvPr/>
        </p:nvGrpSpPr>
        <p:grpSpPr>
          <a:xfrm>
            <a:off x="6096000" y="1362848"/>
            <a:ext cx="5391151" cy="2018531"/>
            <a:chOff x="6267450" y="1457773"/>
            <a:chExt cx="5391150" cy="2018530"/>
          </a:xfrm>
        </p:grpSpPr>
        <p:sp>
          <p:nvSpPr>
            <p:cNvPr id="6" name="TextBox 5">
              <a:extLst>
                <a:ext uri="{FF2B5EF4-FFF2-40B4-BE49-F238E27FC236}">
                  <a16:creationId xmlns:a16="http://schemas.microsoft.com/office/drawing/2014/main" id="{8E504774-F643-276F-2A25-6DA9849A6ACE}"/>
                </a:ext>
              </a:extLst>
            </p:cNvPr>
            <p:cNvSpPr txBox="1"/>
            <p:nvPr/>
          </p:nvSpPr>
          <p:spPr>
            <a:xfrm>
              <a:off x="6267450" y="3015279"/>
              <a:ext cx="5391150" cy="461024"/>
            </a:xfrm>
            <a:prstGeom prst="rect">
              <a:avLst/>
            </a:prstGeom>
            <a:noFill/>
          </p:spPr>
          <p:txBody>
            <a:bodyPr wrap="square">
              <a:spAutoFit/>
            </a:bodyPr>
            <a:lstStyle/>
            <a:p>
              <a:pPr algn="l">
                <a:lnSpc>
                  <a:spcPct val="150000"/>
                </a:lnSpc>
              </a:pPr>
              <a:endParaRPr lang="en-US" dirty="0">
                <a:solidFill>
                  <a:schemeClr val="tx1">
                    <a:lumMod val="85000"/>
                    <a:lumOff val="15000"/>
                  </a:schemeClr>
                </a:solidFill>
                <a:latin typeface="Montserrat" panose="00000500000000000000" pitchFamily="2" charset="0"/>
              </a:endParaRPr>
            </a:p>
          </p:txBody>
        </p:sp>
        <p:sp>
          <p:nvSpPr>
            <p:cNvPr id="8" name="TextBox 7">
              <a:extLst>
                <a:ext uri="{FF2B5EF4-FFF2-40B4-BE49-F238E27FC236}">
                  <a16:creationId xmlns:a16="http://schemas.microsoft.com/office/drawing/2014/main" id="{63E4A014-35AD-B9C6-0D5F-224B806B6D2F}"/>
                </a:ext>
              </a:extLst>
            </p:cNvPr>
            <p:cNvSpPr txBox="1"/>
            <p:nvPr/>
          </p:nvSpPr>
          <p:spPr>
            <a:xfrm>
              <a:off x="6267450" y="1457773"/>
              <a:ext cx="5238750" cy="1323438"/>
            </a:xfrm>
            <a:prstGeom prst="rect">
              <a:avLst/>
            </a:prstGeom>
            <a:noFill/>
          </p:spPr>
          <p:txBody>
            <a:bodyPr wrap="square">
              <a:spAutoFit/>
            </a:bodyPr>
            <a:lstStyle/>
            <a:p>
              <a:r>
                <a:rPr lang="en-US" sz="4000" b="1" dirty="0">
                  <a:solidFill>
                    <a:schemeClr val="tx1">
                      <a:lumMod val="85000"/>
                      <a:lumOff val="15000"/>
                    </a:schemeClr>
                  </a:solidFill>
                  <a:latin typeface="Montserrat" panose="00000500000000000000" pitchFamily="2" charset="0"/>
                </a:rPr>
                <a:t>Datasets, EDA and cleaning</a:t>
              </a:r>
            </a:p>
          </p:txBody>
        </p:sp>
      </p:grpSp>
      <p:pic>
        <p:nvPicPr>
          <p:cNvPr id="11" name="Picture 10">
            <a:extLst>
              <a:ext uri="{FF2B5EF4-FFF2-40B4-BE49-F238E27FC236}">
                <a16:creationId xmlns:a16="http://schemas.microsoft.com/office/drawing/2014/main" id="{FCD1AB5E-807A-1BDF-D152-B6B477AB97B0}"/>
              </a:ext>
            </a:extLst>
          </p:cNvPr>
          <p:cNvPicPr>
            <a:picLocks noChangeAspect="1"/>
          </p:cNvPicPr>
          <p:nvPr/>
        </p:nvPicPr>
        <p:blipFill rotWithShape="1">
          <a:blip r:embed="rId3">
            <a:extLst>
              <a:ext uri="{28A0092B-C50C-407E-A947-70E740481C1C}">
                <a14:useLocalDpi xmlns:a14="http://schemas.microsoft.com/office/drawing/2010/main" val="0"/>
              </a:ext>
            </a:extLst>
          </a:blip>
          <a:srcRect t="19821" b="19821"/>
          <a:stretch/>
        </p:blipFill>
        <p:spPr>
          <a:xfrm>
            <a:off x="-1" y="-1"/>
            <a:ext cx="6038853" cy="5444867"/>
          </a:xfrm>
          <a:prstGeom prst="rect">
            <a:avLst/>
          </a:prstGeom>
        </p:spPr>
      </p:pic>
      <p:grpSp>
        <p:nvGrpSpPr>
          <p:cNvPr id="12" name="Group 11">
            <a:extLst>
              <a:ext uri="{FF2B5EF4-FFF2-40B4-BE49-F238E27FC236}">
                <a16:creationId xmlns:a16="http://schemas.microsoft.com/office/drawing/2014/main" id="{F48E4E0D-5CEE-7361-3F1D-F3245D7AF762}"/>
              </a:ext>
            </a:extLst>
          </p:cNvPr>
          <p:cNvGrpSpPr/>
          <p:nvPr/>
        </p:nvGrpSpPr>
        <p:grpSpPr>
          <a:xfrm>
            <a:off x="10032425" y="6485891"/>
            <a:ext cx="1217817" cy="91440"/>
            <a:chOff x="6575457" y="1351721"/>
            <a:chExt cx="1217817" cy="91440"/>
          </a:xfrm>
          <a:solidFill>
            <a:schemeClr val="accent2"/>
          </a:solidFill>
        </p:grpSpPr>
        <p:sp>
          <p:nvSpPr>
            <p:cNvPr id="13" name="Oval 12">
              <a:extLst>
                <a:ext uri="{FF2B5EF4-FFF2-40B4-BE49-F238E27FC236}">
                  <a16:creationId xmlns:a16="http://schemas.microsoft.com/office/drawing/2014/main" id="{768E290B-15AC-A051-332B-6DEF72F8E050}"/>
                </a:ext>
              </a:extLst>
            </p:cNvPr>
            <p:cNvSpPr/>
            <p:nvPr/>
          </p:nvSpPr>
          <p:spPr>
            <a:xfrm flipV="1">
              <a:off x="6575457"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3590ECD-57AB-0488-2F29-E1354DB26984}"/>
                </a:ext>
              </a:extLst>
            </p:cNvPr>
            <p:cNvSpPr/>
            <p:nvPr/>
          </p:nvSpPr>
          <p:spPr>
            <a:xfrm flipV="1">
              <a:off x="6736368"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92DC7A5-0D7C-1989-AF23-40208B6F2DBB}"/>
                </a:ext>
              </a:extLst>
            </p:cNvPr>
            <p:cNvSpPr/>
            <p:nvPr/>
          </p:nvSpPr>
          <p:spPr>
            <a:xfrm flipV="1">
              <a:off x="6897279"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A472466-A955-10D3-823F-F237987E1E9C}"/>
                </a:ext>
              </a:extLst>
            </p:cNvPr>
            <p:cNvSpPr/>
            <p:nvPr/>
          </p:nvSpPr>
          <p:spPr>
            <a:xfrm flipV="1">
              <a:off x="7058190"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14762BC-AA2D-9E2A-48D1-BB92DC1A4036}"/>
                </a:ext>
              </a:extLst>
            </p:cNvPr>
            <p:cNvSpPr/>
            <p:nvPr/>
          </p:nvSpPr>
          <p:spPr>
            <a:xfrm flipV="1">
              <a:off x="7219101"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B0400D4-E9EB-9347-1053-F21DA514E618}"/>
                </a:ext>
              </a:extLst>
            </p:cNvPr>
            <p:cNvSpPr/>
            <p:nvPr/>
          </p:nvSpPr>
          <p:spPr>
            <a:xfrm flipV="1">
              <a:off x="7380012"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8E19ADC-B703-5224-E9F3-C96E1977A120}"/>
                </a:ext>
              </a:extLst>
            </p:cNvPr>
            <p:cNvSpPr/>
            <p:nvPr/>
          </p:nvSpPr>
          <p:spPr>
            <a:xfrm flipV="1">
              <a:off x="7540923"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F5B3891-5F3B-F2F9-42F8-01A278660C11}"/>
                </a:ext>
              </a:extLst>
            </p:cNvPr>
            <p:cNvSpPr/>
            <p:nvPr/>
          </p:nvSpPr>
          <p:spPr>
            <a:xfrm flipV="1">
              <a:off x="7701834"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EFAC910D-9349-40DB-AFCF-6E63A8369B6F}"/>
              </a:ext>
            </a:extLst>
          </p:cNvPr>
          <p:cNvSpPr txBox="1"/>
          <p:nvPr/>
        </p:nvSpPr>
        <p:spPr>
          <a:xfrm>
            <a:off x="6038853" y="4477760"/>
            <a:ext cx="6095010" cy="1754326"/>
          </a:xfrm>
          <a:prstGeom prst="rect">
            <a:avLst/>
          </a:prstGeom>
          <a:noFill/>
        </p:spPr>
        <p:txBody>
          <a:bodyPr wrap="square">
            <a:spAutoFit/>
          </a:bodyPr>
          <a:lstStyle/>
          <a:p>
            <a:r>
              <a:rPr lang="en-US" dirty="0"/>
              <a:t>Source of data:</a:t>
            </a:r>
          </a:p>
          <a:p>
            <a:endParaRPr lang="en-US" dirty="0"/>
          </a:p>
          <a:p>
            <a:r>
              <a:rPr lang="en-US" dirty="0"/>
              <a:t>https://www.nyc.gov/site/tlc/about/tlc-trip-record-data.page</a:t>
            </a:r>
          </a:p>
          <a:p>
            <a:endParaRPr lang="en-US" dirty="0"/>
          </a:p>
          <a:p>
            <a:r>
              <a:rPr lang="en-US" dirty="0"/>
              <a:t>https://data.cityofnewyork.us/Transportation/NYC-Taxi-Zones/d3c5-ddgc</a:t>
            </a:r>
          </a:p>
        </p:txBody>
      </p:sp>
      <p:sp>
        <p:nvSpPr>
          <p:cNvPr id="10" name="Rectangle 9">
            <a:extLst>
              <a:ext uri="{FF2B5EF4-FFF2-40B4-BE49-F238E27FC236}">
                <a16:creationId xmlns:a16="http://schemas.microsoft.com/office/drawing/2014/main" id="{DCDB5BB5-5949-4F02-94FB-54A18D250673}"/>
              </a:ext>
            </a:extLst>
          </p:cNvPr>
          <p:cNvSpPr/>
          <p:nvPr/>
        </p:nvSpPr>
        <p:spPr>
          <a:xfrm>
            <a:off x="0" y="5444866"/>
            <a:ext cx="6038852" cy="14131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19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E9D09B-8D92-196C-5730-8CB7BB302713}"/>
              </a:ext>
            </a:extLst>
          </p:cNvPr>
          <p:cNvGrpSpPr/>
          <p:nvPr/>
        </p:nvGrpSpPr>
        <p:grpSpPr>
          <a:xfrm>
            <a:off x="209551" y="257175"/>
            <a:ext cx="3105151" cy="419100"/>
            <a:chOff x="209550" y="257175"/>
            <a:chExt cx="3105150" cy="419100"/>
          </a:xfrm>
        </p:grpSpPr>
        <p:grpSp>
          <p:nvGrpSpPr>
            <p:cNvPr id="3" name="Group 2">
              <a:extLst>
                <a:ext uri="{FF2B5EF4-FFF2-40B4-BE49-F238E27FC236}">
                  <a16:creationId xmlns:a16="http://schemas.microsoft.com/office/drawing/2014/main" id="{051AB5CB-C3DF-0E1D-96B6-0D1DB339CFE5}"/>
                </a:ext>
              </a:extLst>
            </p:cNvPr>
            <p:cNvGrpSpPr/>
            <p:nvPr/>
          </p:nvGrpSpPr>
          <p:grpSpPr>
            <a:xfrm>
              <a:off x="209550" y="257175"/>
              <a:ext cx="647700" cy="419100"/>
              <a:chOff x="2857500" y="1466850"/>
              <a:chExt cx="647700" cy="419100"/>
            </a:xfrm>
          </p:grpSpPr>
          <p:sp>
            <p:nvSpPr>
              <p:cNvPr id="5" name="Oval 4">
                <a:extLst>
                  <a:ext uri="{FF2B5EF4-FFF2-40B4-BE49-F238E27FC236}">
                    <a16:creationId xmlns:a16="http://schemas.microsoft.com/office/drawing/2014/main" id="{CBEB0D16-EDBD-55EC-5D93-C38271F4019E}"/>
                  </a:ext>
                </a:extLst>
              </p:cNvPr>
              <p:cNvSpPr/>
              <p:nvPr/>
            </p:nvSpPr>
            <p:spPr>
              <a:xfrm>
                <a:off x="2857500" y="1466850"/>
                <a:ext cx="419100" cy="419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CAF02E3-0619-B144-424D-041C3C702B85}"/>
                  </a:ext>
                </a:extLst>
              </p:cNvPr>
              <p:cNvSpPr/>
              <p:nvPr/>
            </p:nvSpPr>
            <p:spPr>
              <a:xfrm>
                <a:off x="3086100" y="1466850"/>
                <a:ext cx="419100" cy="419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8662096A-23BF-8C8F-34DA-C9EBDA707E1E}"/>
                </a:ext>
              </a:extLst>
            </p:cNvPr>
            <p:cNvSpPr txBox="1"/>
            <p:nvPr/>
          </p:nvSpPr>
          <p:spPr>
            <a:xfrm>
              <a:off x="929915" y="328226"/>
              <a:ext cx="2384785" cy="276999"/>
            </a:xfrm>
            <a:prstGeom prst="rect">
              <a:avLst/>
            </a:prstGeom>
            <a:noFill/>
          </p:spPr>
          <p:txBody>
            <a:bodyPr wrap="square">
              <a:spAutoFit/>
            </a:bodyPr>
            <a:lstStyle/>
            <a:p>
              <a:r>
                <a:rPr lang="en-US" sz="1200" dirty="0">
                  <a:solidFill>
                    <a:schemeClr val="tx1">
                      <a:lumMod val="85000"/>
                      <a:lumOff val="15000"/>
                    </a:schemeClr>
                  </a:solidFill>
                  <a:latin typeface="Montserrat" panose="00000500000000000000" pitchFamily="2" charset="0"/>
                </a:rPr>
                <a:t>New York City PowerPoint</a:t>
              </a:r>
            </a:p>
          </p:txBody>
        </p:sp>
      </p:grpSp>
      <p:grpSp>
        <p:nvGrpSpPr>
          <p:cNvPr id="7" name="Group 6">
            <a:extLst>
              <a:ext uri="{FF2B5EF4-FFF2-40B4-BE49-F238E27FC236}">
                <a16:creationId xmlns:a16="http://schemas.microsoft.com/office/drawing/2014/main" id="{B43F6BD9-3585-404A-2612-41C063F1B021}"/>
              </a:ext>
            </a:extLst>
          </p:cNvPr>
          <p:cNvGrpSpPr/>
          <p:nvPr/>
        </p:nvGrpSpPr>
        <p:grpSpPr>
          <a:xfrm>
            <a:off x="194309" y="3000375"/>
            <a:ext cx="91440" cy="3543300"/>
            <a:chOff x="213359" y="3057525"/>
            <a:chExt cx="91440" cy="3543300"/>
          </a:xfrm>
        </p:grpSpPr>
        <p:grpSp>
          <p:nvGrpSpPr>
            <p:cNvPr id="8" name="Group 7">
              <a:extLst>
                <a:ext uri="{FF2B5EF4-FFF2-40B4-BE49-F238E27FC236}">
                  <a16:creationId xmlns:a16="http://schemas.microsoft.com/office/drawing/2014/main" id="{309D5A21-CE74-3079-003F-0349600A6A27}"/>
                </a:ext>
              </a:extLst>
            </p:cNvPr>
            <p:cNvGrpSpPr/>
            <p:nvPr/>
          </p:nvGrpSpPr>
          <p:grpSpPr>
            <a:xfrm rot="5400000">
              <a:off x="-349830" y="3620714"/>
              <a:ext cx="1217817" cy="91440"/>
              <a:chOff x="6575457" y="1351721"/>
              <a:chExt cx="1217817" cy="91440"/>
            </a:xfrm>
            <a:solidFill>
              <a:schemeClr val="accent2"/>
            </a:solidFill>
          </p:grpSpPr>
          <p:sp>
            <p:nvSpPr>
              <p:cNvPr id="10" name="Oval 9">
                <a:extLst>
                  <a:ext uri="{FF2B5EF4-FFF2-40B4-BE49-F238E27FC236}">
                    <a16:creationId xmlns:a16="http://schemas.microsoft.com/office/drawing/2014/main" id="{436E58DB-A256-D89B-1D2B-7661DDBCB6F1}"/>
                  </a:ext>
                </a:extLst>
              </p:cNvPr>
              <p:cNvSpPr/>
              <p:nvPr/>
            </p:nvSpPr>
            <p:spPr>
              <a:xfrm flipV="1">
                <a:off x="6575457"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34A936F-4DDE-D65C-6BE5-91EC4E64ED07}"/>
                  </a:ext>
                </a:extLst>
              </p:cNvPr>
              <p:cNvSpPr/>
              <p:nvPr/>
            </p:nvSpPr>
            <p:spPr>
              <a:xfrm flipV="1">
                <a:off x="6736368"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3FB7551-C61D-204D-CA0D-1BC7F268BB4C}"/>
                  </a:ext>
                </a:extLst>
              </p:cNvPr>
              <p:cNvSpPr/>
              <p:nvPr/>
            </p:nvSpPr>
            <p:spPr>
              <a:xfrm flipV="1">
                <a:off x="6897279"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7816069-EBCA-E38F-5CE1-76F09BC71C51}"/>
                  </a:ext>
                </a:extLst>
              </p:cNvPr>
              <p:cNvSpPr/>
              <p:nvPr/>
            </p:nvSpPr>
            <p:spPr>
              <a:xfrm flipV="1">
                <a:off x="7058190"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888BEC-EDF8-6CA9-F758-ABE8E5CE1708}"/>
                  </a:ext>
                </a:extLst>
              </p:cNvPr>
              <p:cNvSpPr/>
              <p:nvPr/>
            </p:nvSpPr>
            <p:spPr>
              <a:xfrm flipV="1">
                <a:off x="7219101"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AA24C1A-61D9-2CCC-04B6-D5BE84BC9ACE}"/>
                  </a:ext>
                </a:extLst>
              </p:cNvPr>
              <p:cNvSpPr/>
              <p:nvPr/>
            </p:nvSpPr>
            <p:spPr>
              <a:xfrm flipV="1">
                <a:off x="7380012"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6D3FCA4-7CC2-17A3-3DA9-AAFCEA624DE1}"/>
                  </a:ext>
                </a:extLst>
              </p:cNvPr>
              <p:cNvSpPr/>
              <p:nvPr/>
            </p:nvSpPr>
            <p:spPr>
              <a:xfrm flipV="1">
                <a:off x="7540923"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EA4305E-7BFE-AA9E-20C5-F22F139A63A5}"/>
                  </a:ext>
                </a:extLst>
              </p:cNvPr>
              <p:cNvSpPr/>
              <p:nvPr/>
            </p:nvSpPr>
            <p:spPr>
              <a:xfrm flipV="1">
                <a:off x="7701834"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D905D39E-2510-D78A-2A26-E8ADC7B5B9ED}"/>
                </a:ext>
              </a:extLst>
            </p:cNvPr>
            <p:cNvCxnSpPr>
              <a:cxnSpLocks/>
            </p:cNvCxnSpPr>
            <p:nvPr/>
          </p:nvCxnSpPr>
          <p:spPr>
            <a:xfrm flipV="1">
              <a:off x="259078" y="4591050"/>
              <a:ext cx="0" cy="200977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B854D7B0-8726-489E-9BAE-0EDB3B6876B7}"/>
              </a:ext>
            </a:extLst>
          </p:cNvPr>
          <p:cNvSpPr txBox="1"/>
          <p:nvPr/>
        </p:nvSpPr>
        <p:spPr>
          <a:xfrm>
            <a:off x="3047505" y="2967335"/>
            <a:ext cx="6095010" cy="923330"/>
          </a:xfrm>
          <a:prstGeom prst="rect">
            <a:avLst/>
          </a:prstGeom>
          <a:noFill/>
        </p:spPr>
        <p:txBody>
          <a:bodyPr wrap="square">
            <a:spAutoFit/>
          </a:bodyPr>
          <a:lstStyle/>
          <a:p>
            <a:r>
              <a:rPr lang="en-US" b="0" i="0" dirty="0">
                <a:solidFill>
                  <a:srgbClr val="FFFFFF"/>
                </a:solidFill>
                <a:effectLst/>
                <a:latin typeface="system-ui"/>
              </a:rPr>
              <a:t>RMSE of 1.91 is 'fair' in the context of tips here. 0.53 r2 seems middling showing the </a:t>
            </a:r>
            <a:r>
              <a:rPr lang="en-US" b="0" i="0" dirty="0" err="1">
                <a:solidFill>
                  <a:srgbClr val="FFFFFF"/>
                </a:solidFill>
                <a:effectLst/>
                <a:latin typeface="system-ui"/>
              </a:rPr>
              <a:t>the</a:t>
            </a:r>
            <a:r>
              <a:rPr lang="en-US" b="0" i="0" dirty="0">
                <a:solidFill>
                  <a:srgbClr val="FFFFFF"/>
                </a:solidFill>
                <a:effectLst/>
                <a:latin typeface="system-ui"/>
              </a:rPr>
              <a:t> model accounts for 53% of the variance in the tip </a:t>
            </a:r>
            <a:r>
              <a:rPr lang="en-US" b="0" i="0" dirty="0" err="1">
                <a:solidFill>
                  <a:srgbClr val="FFFFFF"/>
                </a:solidFill>
                <a:effectLst/>
                <a:latin typeface="system-ui"/>
              </a:rPr>
              <a:t>amount</a:t>
            </a:r>
            <a:r>
              <a:rPr lang="en-US" b="1" i="0" dirty="0" err="1">
                <a:effectLst/>
                <a:latin typeface="Segoe UI Black" panose="020B0A02040204020203" pitchFamily="34" charset="0"/>
                <a:ea typeface="Segoe UI Black" panose="020B0A02040204020203" pitchFamily="34" charset="0"/>
              </a:rPr>
              <a:t>How</a:t>
            </a:r>
            <a:r>
              <a:rPr lang="en-US" b="1" i="0" dirty="0">
                <a:effectLst/>
                <a:latin typeface="Segoe UI Black" panose="020B0A02040204020203" pitchFamily="34" charset="0"/>
                <a:ea typeface="Segoe UI Black" panose="020B0A02040204020203" pitchFamily="34" charset="0"/>
              </a:rPr>
              <a:t> </a:t>
            </a:r>
            <a:endParaRPr lang="en-US" dirty="0"/>
          </a:p>
        </p:txBody>
      </p:sp>
      <p:pic>
        <p:nvPicPr>
          <p:cNvPr id="23" name="Picture 22">
            <a:extLst>
              <a:ext uri="{FF2B5EF4-FFF2-40B4-BE49-F238E27FC236}">
                <a16:creationId xmlns:a16="http://schemas.microsoft.com/office/drawing/2014/main" id="{DB4FE71C-3B27-4FD3-94D3-2E5BAEA2D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78" y="1"/>
            <a:ext cx="12541022" cy="6905500"/>
          </a:xfrm>
          <a:prstGeom prst="rect">
            <a:avLst/>
          </a:prstGeom>
        </p:spPr>
      </p:pic>
    </p:spTree>
    <p:extLst>
      <p:ext uri="{BB962C8B-B14F-4D97-AF65-F5344CB8AC3E}">
        <p14:creationId xmlns:p14="http://schemas.microsoft.com/office/powerpoint/2010/main" val="569702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51A3C7-E778-B0E9-0B63-588BD2686D30}"/>
              </a:ext>
            </a:extLst>
          </p:cNvPr>
          <p:cNvSpPr/>
          <p:nvPr/>
        </p:nvSpPr>
        <p:spPr>
          <a:xfrm>
            <a:off x="3" y="1"/>
            <a:ext cx="3771900" cy="61150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29A89C8-243C-BF4A-8499-793F516379C6}"/>
              </a:ext>
            </a:extLst>
          </p:cNvPr>
          <p:cNvSpPr/>
          <p:nvPr/>
        </p:nvSpPr>
        <p:spPr>
          <a:xfrm>
            <a:off x="1979975" y="438151"/>
            <a:ext cx="3583855" cy="205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CE362BE-EE45-4F2B-B1F9-17969EB811E3}"/>
              </a:ext>
            </a:extLst>
          </p:cNvPr>
          <p:cNvSpPr/>
          <p:nvPr/>
        </p:nvSpPr>
        <p:spPr>
          <a:xfrm>
            <a:off x="3771903" y="0"/>
            <a:ext cx="8420097" cy="68579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C23F012-9CA9-2806-17F5-EFFF86AE665E}"/>
              </a:ext>
            </a:extLst>
          </p:cNvPr>
          <p:cNvGrpSpPr/>
          <p:nvPr/>
        </p:nvGrpSpPr>
        <p:grpSpPr>
          <a:xfrm>
            <a:off x="7048500" y="2104106"/>
            <a:ext cx="5067300" cy="1938992"/>
            <a:chOff x="6096000" y="2126218"/>
            <a:chExt cx="5067300" cy="1938991"/>
          </a:xfrm>
        </p:grpSpPr>
        <p:sp>
          <p:nvSpPr>
            <p:cNvPr id="5" name="TextBox 4">
              <a:extLst>
                <a:ext uri="{FF2B5EF4-FFF2-40B4-BE49-F238E27FC236}">
                  <a16:creationId xmlns:a16="http://schemas.microsoft.com/office/drawing/2014/main" id="{FB2186B3-F56E-850F-8DF0-517AB3885342}"/>
                </a:ext>
              </a:extLst>
            </p:cNvPr>
            <p:cNvSpPr txBox="1"/>
            <p:nvPr/>
          </p:nvSpPr>
          <p:spPr>
            <a:xfrm>
              <a:off x="6096000" y="3057524"/>
              <a:ext cx="5067300" cy="461024"/>
            </a:xfrm>
            <a:prstGeom prst="rect">
              <a:avLst/>
            </a:prstGeom>
            <a:noFill/>
          </p:spPr>
          <p:txBody>
            <a:bodyPr wrap="square">
              <a:spAutoFit/>
            </a:bodyPr>
            <a:lstStyle/>
            <a:p>
              <a:pPr algn="l">
                <a:lnSpc>
                  <a:spcPct val="150000"/>
                </a:lnSpc>
              </a:pPr>
              <a:endParaRPr lang="en-US" dirty="0">
                <a:solidFill>
                  <a:schemeClr val="tx1">
                    <a:lumMod val="85000"/>
                    <a:lumOff val="15000"/>
                  </a:schemeClr>
                </a:solidFill>
                <a:latin typeface="Montserrat" panose="00000500000000000000" pitchFamily="2" charset="0"/>
              </a:endParaRPr>
            </a:p>
          </p:txBody>
        </p:sp>
        <p:sp>
          <p:nvSpPr>
            <p:cNvPr id="7" name="TextBox 6">
              <a:extLst>
                <a:ext uri="{FF2B5EF4-FFF2-40B4-BE49-F238E27FC236}">
                  <a16:creationId xmlns:a16="http://schemas.microsoft.com/office/drawing/2014/main" id="{24FA177F-0984-B7B0-52D4-A45BBE9A068B}"/>
                </a:ext>
              </a:extLst>
            </p:cNvPr>
            <p:cNvSpPr txBox="1"/>
            <p:nvPr/>
          </p:nvSpPr>
          <p:spPr>
            <a:xfrm>
              <a:off x="6096000" y="2126218"/>
              <a:ext cx="3583855" cy="1938991"/>
            </a:xfrm>
            <a:prstGeom prst="rect">
              <a:avLst/>
            </a:prstGeom>
            <a:noFill/>
          </p:spPr>
          <p:txBody>
            <a:bodyPr wrap="square">
              <a:spAutoFit/>
            </a:bodyPr>
            <a:lstStyle/>
            <a:p>
              <a:r>
                <a:rPr lang="en-US" sz="4000" b="1" dirty="0">
                  <a:solidFill>
                    <a:schemeClr val="tx1">
                      <a:lumMod val="85000"/>
                      <a:lumOff val="15000"/>
                    </a:schemeClr>
                  </a:solidFill>
                </a:rPr>
                <a:t>How well could we predict tip amounts?</a:t>
              </a:r>
            </a:p>
          </p:txBody>
        </p:sp>
      </p:grpSp>
      <p:pic>
        <p:nvPicPr>
          <p:cNvPr id="7170" name="Picture 2" descr="AKA Wall Street | Historic Hotel In NYC | Community Hub">
            <a:extLst>
              <a:ext uri="{FF2B5EF4-FFF2-40B4-BE49-F238E27FC236}">
                <a16:creationId xmlns:a16="http://schemas.microsoft.com/office/drawing/2014/main" id="{C2BBFFAC-3A06-57C5-F816-63BEFD36FC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7764"/>
          <a:stretch/>
        </p:blipFill>
        <p:spPr bwMode="auto">
          <a:xfrm>
            <a:off x="895967" y="1581149"/>
            <a:ext cx="3771900" cy="52768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12192C9-9B29-5197-7FA1-BCBEC902F991}"/>
              </a:ext>
            </a:extLst>
          </p:cNvPr>
          <p:cNvGrpSpPr/>
          <p:nvPr/>
        </p:nvGrpSpPr>
        <p:grpSpPr>
          <a:xfrm>
            <a:off x="10032425" y="6485891"/>
            <a:ext cx="1217817" cy="91440"/>
            <a:chOff x="6575457" y="1351721"/>
            <a:chExt cx="1217817" cy="91440"/>
          </a:xfrm>
          <a:solidFill>
            <a:schemeClr val="accent2"/>
          </a:solidFill>
        </p:grpSpPr>
        <p:sp>
          <p:nvSpPr>
            <p:cNvPr id="10" name="Oval 9">
              <a:extLst>
                <a:ext uri="{FF2B5EF4-FFF2-40B4-BE49-F238E27FC236}">
                  <a16:creationId xmlns:a16="http://schemas.microsoft.com/office/drawing/2014/main" id="{F801B74C-EB31-0E6E-49D5-A8811B6482DD}"/>
                </a:ext>
              </a:extLst>
            </p:cNvPr>
            <p:cNvSpPr/>
            <p:nvPr/>
          </p:nvSpPr>
          <p:spPr>
            <a:xfrm flipV="1">
              <a:off x="6575457"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CBB2CC8-B1BC-BFF5-8B55-AA0B0D77A435}"/>
                </a:ext>
              </a:extLst>
            </p:cNvPr>
            <p:cNvSpPr/>
            <p:nvPr/>
          </p:nvSpPr>
          <p:spPr>
            <a:xfrm flipV="1">
              <a:off x="6736368"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AC278D1-5B1C-63F0-E42C-5AEE5D1D597B}"/>
                </a:ext>
              </a:extLst>
            </p:cNvPr>
            <p:cNvSpPr/>
            <p:nvPr/>
          </p:nvSpPr>
          <p:spPr>
            <a:xfrm flipV="1">
              <a:off x="6897279"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0F25246-A46A-0A0E-769E-F2B2DAA071FA}"/>
                </a:ext>
              </a:extLst>
            </p:cNvPr>
            <p:cNvSpPr/>
            <p:nvPr/>
          </p:nvSpPr>
          <p:spPr>
            <a:xfrm flipV="1">
              <a:off x="7058190"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BD9A378-3CEC-33FB-5C1C-5CFDEB0D8BE5}"/>
                </a:ext>
              </a:extLst>
            </p:cNvPr>
            <p:cNvSpPr/>
            <p:nvPr/>
          </p:nvSpPr>
          <p:spPr>
            <a:xfrm flipV="1">
              <a:off x="7219101"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445A9A8-343C-E328-DCAC-AD70C3AD9214}"/>
                </a:ext>
              </a:extLst>
            </p:cNvPr>
            <p:cNvSpPr/>
            <p:nvPr/>
          </p:nvSpPr>
          <p:spPr>
            <a:xfrm flipV="1">
              <a:off x="7380012"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EE57485-9A7B-B14C-5DC2-EB9E735C45EF}"/>
                </a:ext>
              </a:extLst>
            </p:cNvPr>
            <p:cNvSpPr/>
            <p:nvPr/>
          </p:nvSpPr>
          <p:spPr>
            <a:xfrm flipV="1">
              <a:off x="7540923"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8ECD4F6-7BEA-5601-D574-E90DEA425123}"/>
                </a:ext>
              </a:extLst>
            </p:cNvPr>
            <p:cNvSpPr/>
            <p:nvPr/>
          </p:nvSpPr>
          <p:spPr>
            <a:xfrm flipV="1">
              <a:off x="7701834"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4295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7B25383-EAD8-1AA4-A186-6CE4753D422D}"/>
              </a:ext>
            </a:extLst>
          </p:cNvPr>
          <p:cNvGrpSpPr/>
          <p:nvPr/>
        </p:nvGrpSpPr>
        <p:grpSpPr>
          <a:xfrm>
            <a:off x="248344" y="6438335"/>
            <a:ext cx="1217817" cy="91440"/>
            <a:chOff x="6575457" y="1351721"/>
            <a:chExt cx="1217817" cy="91440"/>
          </a:xfrm>
          <a:solidFill>
            <a:schemeClr val="accent2"/>
          </a:solidFill>
        </p:grpSpPr>
        <p:sp>
          <p:nvSpPr>
            <p:cNvPr id="17" name="Oval 16">
              <a:extLst>
                <a:ext uri="{FF2B5EF4-FFF2-40B4-BE49-F238E27FC236}">
                  <a16:creationId xmlns:a16="http://schemas.microsoft.com/office/drawing/2014/main" id="{A507956E-354B-1439-F97A-857E7FE96F0C}"/>
                </a:ext>
              </a:extLst>
            </p:cNvPr>
            <p:cNvSpPr/>
            <p:nvPr/>
          </p:nvSpPr>
          <p:spPr>
            <a:xfrm flipV="1">
              <a:off x="6575457"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454CF5-F2E4-3DD1-0F9F-B107E07EBBEA}"/>
                </a:ext>
              </a:extLst>
            </p:cNvPr>
            <p:cNvSpPr/>
            <p:nvPr/>
          </p:nvSpPr>
          <p:spPr>
            <a:xfrm flipV="1">
              <a:off x="6736368"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78AA110-3BE6-B340-FC40-C413FC3A1F58}"/>
                </a:ext>
              </a:extLst>
            </p:cNvPr>
            <p:cNvSpPr/>
            <p:nvPr/>
          </p:nvSpPr>
          <p:spPr>
            <a:xfrm flipV="1">
              <a:off x="6897279"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B0508CA-2F4A-F148-729A-52FA7A1AE1EB}"/>
                </a:ext>
              </a:extLst>
            </p:cNvPr>
            <p:cNvSpPr/>
            <p:nvPr/>
          </p:nvSpPr>
          <p:spPr>
            <a:xfrm flipV="1">
              <a:off x="7058190"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811513C-D936-F016-A10A-B0C631EBEC7A}"/>
                </a:ext>
              </a:extLst>
            </p:cNvPr>
            <p:cNvSpPr/>
            <p:nvPr/>
          </p:nvSpPr>
          <p:spPr>
            <a:xfrm flipV="1">
              <a:off x="7219101"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3DC08B5-DC22-8F16-C55E-B7F718616621}"/>
                </a:ext>
              </a:extLst>
            </p:cNvPr>
            <p:cNvSpPr/>
            <p:nvPr/>
          </p:nvSpPr>
          <p:spPr>
            <a:xfrm flipV="1">
              <a:off x="7380012"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F408DF1-37A3-8B08-C275-0E99A2EEF3D7}"/>
                </a:ext>
              </a:extLst>
            </p:cNvPr>
            <p:cNvSpPr/>
            <p:nvPr/>
          </p:nvSpPr>
          <p:spPr>
            <a:xfrm flipV="1">
              <a:off x="7540923"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BC4D003-8454-2482-3202-8BFC2ACBA945}"/>
                </a:ext>
              </a:extLst>
            </p:cNvPr>
            <p:cNvSpPr/>
            <p:nvPr/>
          </p:nvSpPr>
          <p:spPr>
            <a:xfrm flipV="1">
              <a:off x="7701834"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114F4C5E-662F-4FAF-BC85-7D4C261AA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6" y="558140"/>
            <a:ext cx="12221436" cy="5248894"/>
          </a:xfrm>
          <a:prstGeom prst="rect">
            <a:avLst/>
          </a:prstGeom>
        </p:spPr>
      </p:pic>
    </p:spTree>
    <p:extLst>
      <p:ext uri="{BB962C8B-B14F-4D97-AF65-F5344CB8AC3E}">
        <p14:creationId xmlns:p14="http://schemas.microsoft.com/office/powerpoint/2010/main" val="694685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469B2CF-752A-0A6B-680C-20E7B26D0127}"/>
              </a:ext>
            </a:extLst>
          </p:cNvPr>
          <p:cNvGrpSpPr/>
          <p:nvPr/>
        </p:nvGrpSpPr>
        <p:grpSpPr>
          <a:xfrm>
            <a:off x="248344" y="6438335"/>
            <a:ext cx="1217817" cy="91440"/>
            <a:chOff x="6575457" y="1351721"/>
            <a:chExt cx="1217817" cy="91440"/>
          </a:xfrm>
          <a:solidFill>
            <a:schemeClr val="accent2"/>
          </a:solidFill>
        </p:grpSpPr>
        <p:sp>
          <p:nvSpPr>
            <p:cNvPr id="8" name="Oval 7">
              <a:extLst>
                <a:ext uri="{FF2B5EF4-FFF2-40B4-BE49-F238E27FC236}">
                  <a16:creationId xmlns:a16="http://schemas.microsoft.com/office/drawing/2014/main" id="{1A66B1F4-C1B8-9679-2F53-AE7F7396183E}"/>
                </a:ext>
              </a:extLst>
            </p:cNvPr>
            <p:cNvSpPr/>
            <p:nvPr/>
          </p:nvSpPr>
          <p:spPr>
            <a:xfrm flipV="1">
              <a:off x="6575457"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C703425-E151-60C0-B042-B9709D118980}"/>
                </a:ext>
              </a:extLst>
            </p:cNvPr>
            <p:cNvSpPr/>
            <p:nvPr/>
          </p:nvSpPr>
          <p:spPr>
            <a:xfrm flipV="1">
              <a:off x="6736368"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80740EE-D957-66D8-5701-ACFEEAB5967C}"/>
                </a:ext>
              </a:extLst>
            </p:cNvPr>
            <p:cNvSpPr/>
            <p:nvPr/>
          </p:nvSpPr>
          <p:spPr>
            <a:xfrm flipV="1">
              <a:off x="6897279"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ED552FA-5981-5557-A9DE-E3B49B38124B}"/>
                </a:ext>
              </a:extLst>
            </p:cNvPr>
            <p:cNvSpPr/>
            <p:nvPr/>
          </p:nvSpPr>
          <p:spPr>
            <a:xfrm flipV="1">
              <a:off x="7058190"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36804-EE53-53B7-B7A5-BA310A409259}"/>
                </a:ext>
              </a:extLst>
            </p:cNvPr>
            <p:cNvSpPr/>
            <p:nvPr/>
          </p:nvSpPr>
          <p:spPr>
            <a:xfrm flipV="1">
              <a:off x="7219101"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F48E49C-6793-9F71-3C75-FF71C1796B58}"/>
                </a:ext>
              </a:extLst>
            </p:cNvPr>
            <p:cNvSpPr/>
            <p:nvPr/>
          </p:nvSpPr>
          <p:spPr>
            <a:xfrm flipV="1">
              <a:off x="7380012"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204049B-4652-AD59-0E41-8E1950383D88}"/>
                </a:ext>
              </a:extLst>
            </p:cNvPr>
            <p:cNvSpPr/>
            <p:nvPr/>
          </p:nvSpPr>
          <p:spPr>
            <a:xfrm flipV="1">
              <a:off x="7540923"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0EB38F-F79D-4D1A-40FF-3379F162E4E3}"/>
                </a:ext>
              </a:extLst>
            </p:cNvPr>
            <p:cNvSpPr/>
            <p:nvPr/>
          </p:nvSpPr>
          <p:spPr>
            <a:xfrm flipV="1">
              <a:off x="7701834" y="1351721"/>
              <a:ext cx="91440" cy="91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4DF549CC-A491-6F74-1F6F-08DF3B4BD4BA}"/>
              </a:ext>
            </a:extLst>
          </p:cNvPr>
          <p:cNvSpPr/>
          <p:nvPr/>
        </p:nvSpPr>
        <p:spPr>
          <a:xfrm>
            <a:off x="6534149" y="3899398"/>
            <a:ext cx="5657851" cy="19835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5F10B21D-6759-4C90-812C-42495B1E6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6" y="53110"/>
            <a:ext cx="12106522" cy="6027056"/>
          </a:xfrm>
          <a:prstGeom prst="rect">
            <a:avLst/>
          </a:prstGeom>
        </p:spPr>
      </p:pic>
    </p:spTree>
    <p:extLst>
      <p:ext uri="{BB962C8B-B14F-4D97-AF65-F5344CB8AC3E}">
        <p14:creationId xmlns:p14="http://schemas.microsoft.com/office/powerpoint/2010/main" val="3587138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20AC9-2256-F3FF-B0F1-A967B6865F3A}"/>
              </a:ext>
            </a:extLst>
          </p:cNvPr>
          <p:cNvSpPr/>
          <p:nvPr/>
        </p:nvSpPr>
        <p:spPr>
          <a:xfrm>
            <a:off x="6096002" y="3"/>
            <a:ext cx="1962151" cy="28003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EDB429A-B49F-00C4-9A70-A09EBD0C30DD}"/>
              </a:ext>
            </a:extLst>
          </p:cNvPr>
          <p:cNvSpPr txBox="1"/>
          <p:nvPr/>
        </p:nvSpPr>
        <p:spPr>
          <a:xfrm>
            <a:off x="514351" y="2006739"/>
            <a:ext cx="4762500" cy="769441"/>
          </a:xfrm>
          <a:prstGeom prst="rect">
            <a:avLst/>
          </a:prstGeom>
          <a:noFill/>
        </p:spPr>
        <p:txBody>
          <a:bodyPr wrap="square">
            <a:spAutoFit/>
          </a:bodyPr>
          <a:lstStyle/>
          <a:p>
            <a:r>
              <a:rPr lang="en-US" sz="4400" b="1" dirty="0">
                <a:solidFill>
                  <a:schemeClr val="tx1">
                    <a:lumMod val="85000"/>
                    <a:lumOff val="15000"/>
                  </a:schemeClr>
                </a:solidFill>
                <a:latin typeface="Montserrat" panose="00000500000000000000" pitchFamily="2" charset="0"/>
              </a:rPr>
              <a:t>The Bronx Zoo </a:t>
            </a:r>
            <a:endParaRPr lang="en-US" sz="4400" b="1" dirty="0">
              <a:solidFill>
                <a:schemeClr val="tx1">
                  <a:lumMod val="85000"/>
                  <a:lumOff val="15000"/>
                </a:schemeClr>
              </a:solidFill>
            </a:endParaRPr>
          </a:p>
        </p:txBody>
      </p:sp>
      <p:pic>
        <p:nvPicPr>
          <p:cNvPr id="14340" name="Picture 4" descr="Bronx Zoo, New York City | Ticket Price | Timings | Address: TripHobo">
            <a:extLst>
              <a:ext uri="{FF2B5EF4-FFF2-40B4-BE49-F238E27FC236}">
                <a16:creationId xmlns:a16="http://schemas.microsoft.com/office/drawing/2014/main" id="{FC3DBD79-F6CF-DFED-C805-863ABB3B2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43375"/>
            <a:ext cx="4286250" cy="27146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83972F5-C4F5-0471-C422-B2DC913BC6F3}"/>
              </a:ext>
            </a:extLst>
          </p:cNvPr>
          <p:cNvGrpSpPr/>
          <p:nvPr/>
        </p:nvGrpSpPr>
        <p:grpSpPr>
          <a:xfrm>
            <a:off x="209551" y="257175"/>
            <a:ext cx="3105151" cy="419100"/>
            <a:chOff x="209550" y="257175"/>
            <a:chExt cx="3105150" cy="419100"/>
          </a:xfrm>
        </p:grpSpPr>
        <p:grpSp>
          <p:nvGrpSpPr>
            <p:cNvPr id="9" name="Group 8">
              <a:extLst>
                <a:ext uri="{FF2B5EF4-FFF2-40B4-BE49-F238E27FC236}">
                  <a16:creationId xmlns:a16="http://schemas.microsoft.com/office/drawing/2014/main" id="{0C2AE474-8CA8-2A91-8838-F3DC914B6812}"/>
                </a:ext>
              </a:extLst>
            </p:cNvPr>
            <p:cNvGrpSpPr/>
            <p:nvPr/>
          </p:nvGrpSpPr>
          <p:grpSpPr>
            <a:xfrm>
              <a:off x="209550" y="257175"/>
              <a:ext cx="647700" cy="419100"/>
              <a:chOff x="2857500" y="1466850"/>
              <a:chExt cx="647700" cy="419100"/>
            </a:xfrm>
          </p:grpSpPr>
          <p:sp>
            <p:nvSpPr>
              <p:cNvPr id="11" name="Oval 10">
                <a:extLst>
                  <a:ext uri="{FF2B5EF4-FFF2-40B4-BE49-F238E27FC236}">
                    <a16:creationId xmlns:a16="http://schemas.microsoft.com/office/drawing/2014/main" id="{3A79570B-1354-103A-3F55-49DE78866561}"/>
                  </a:ext>
                </a:extLst>
              </p:cNvPr>
              <p:cNvSpPr/>
              <p:nvPr/>
            </p:nvSpPr>
            <p:spPr>
              <a:xfrm>
                <a:off x="2857500" y="1466850"/>
                <a:ext cx="419100" cy="4191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07A0A03-253F-206D-481A-92B28A00B45D}"/>
                  </a:ext>
                </a:extLst>
              </p:cNvPr>
              <p:cNvSpPr/>
              <p:nvPr/>
            </p:nvSpPr>
            <p:spPr>
              <a:xfrm>
                <a:off x="3086100" y="1466850"/>
                <a:ext cx="419100" cy="4191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EC8FC74C-2900-87B1-15E1-04AC242A408A}"/>
                </a:ext>
              </a:extLst>
            </p:cNvPr>
            <p:cNvSpPr txBox="1"/>
            <p:nvPr/>
          </p:nvSpPr>
          <p:spPr>
            <a:xfrm>
              <a:off x="929915" y="328226"/>
              <a:ext cx="2384785" cy="276999"/>
            </a:xfrm>
            <a:prstGeom prst="rect">
              <a:avLst/>
            </a:prstGeom>
            <a:noFill/>
          </p:spPr>
          <p:txBody>
            <a:bodyPr wrap="square">
              <a:spAutoFit/>
            </a:bodyPr>
            <a:lstStyle/>
            <a:p>
              <a:r>
                <a:rPr lang="en-US" sz="1200" dirty="0">
                  <a:solidFill>
                    <a:schemeClr val="tx1">
                      <a:lumMod val="85000"/>
                      <a:lumOff val="15000"/>
                    </a:schemeClr>
                  </a:solidFill>
                  <a:latin typeface="Montserrat" panose="00000500000000000000" pitchFamily="2" charset="0"/>
                </a:rPr>
                <a:t>New York City PowerPoint</a:t>
              </a:r>
            </a:p>
          </p:txBody>
        </p:sp>
      </p:grpSp>
      <p:pic>
        <p:nvPicPr>
          <p:cNvPr id="8194" name="Picture 2" descr="Yellow Cab Taxi · Free photo on Pixabay">
            <a:extLst>
              <a:ext uri="{FF2B5EF4-FFF2-40B4-BE49-F238E27FC236}">
                <a16:creationId xmlns:a16="http://schemas.microsoft.com/office/drawing/2014/main" id="{908B2C76-6CFC-4232-B74E-AE3F85D282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9" y="-3"/>
            <a:ext cx="928254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433F22B-DD8F-4B45-BEF2-061B02607D0F}"/>
              </a:ext>
            </a:extLst>
          </p:cNvPr>
          <p:cNvSpPr/>
          <p:nvPr/>
        </p:nvSpPr>
        <p:spPr>
          <a:xfrm>
            <a:off x="9220526" y="-3"/>
            <a:ext cx="2971474" cy="685800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E352BB62-7663-4EBD-8F7B-2664E075E96E}"/>
              </a:ext>
            </a:extLst>
          </p:cNvPr>
          <p:cNvSpPr txBox="1"/>
          <p:nvPr/>
        </p:nvSpPr>
        <p:spPr>
          <a:xfrm>
            <a:off x="9449126" y="257175"/>
            <a:ext cx="2687456" cy="3416320"/>
          </a:xfrm>
          <a:prstGeom prst="rect">
            <a:avLst/>
          </a:prstGeom>
          <a:noFill/>
        </p:spPr>
        <p:txBody>
          <a:bodyPr wrap="square" rtlCol="0">
            <a:spAutoFit/>
          </a:bodyPr>
          <a:lstStyle/>
          <a:p>
            <a:r>
              <a:rPr lang="en-US" sz="3600" dirty="0"/>
              <a:t>To examine feature importance I implemented</a:t>
            </a:r>
          </a:p>
          <a:p>
            <a:r>
              <a:rPr lang="en-US" sz="3600" dirty="0"/>
              <a:t>a random forest model</a:t>
            </a:r>
          </a:p>
        </p:txBody>
      </p:sp>
    </p:spTree>
    <p:extLst>
      <p:ext uri="{BB962C8B-B14F-4D97-AF65-F5344CB8AC3E}">
        <p14:creationId xmlns:p14="http://schemas.microsoft.com/office/powerpoint/2010/main" val="441785644"/>
      </p:ext>
    </p:extLst>
  </p:cSld>
  <p:clrMapOvr>
    <a:masterClrMapping/>
  </p:clrMapOvr>
</p:sld>
</file>

<file path=ppt/theme/theme1.xml><?xml version="1.0" encoding="utf-8"?>
<a:theme xmlns:a="http://schemas.openxmlformats.org/drawingml/2006/main" name="Office Theme">
  <a:themeElements>
    <a:clrScheme name="Custom 725">
      <a:dk1>
        <a:sysClr val="windowText" lastClr="000000"/>
      </a:dk1>
      <a:lt1>
        <a:sysClr val="window" lastClr="FFFFFF"/>
      </a:lt1>
      <a:dk2>
        <a:srgbClr val="44546A"/>
      </a:dk2>
      <a:lt2>
        <a:srgbClr val="E7E6E6"/>
      </a:lt2>
      <a:accent1>
        <a:srgbClr val="756649"/>
      </a:accent1>
      <a:accent2>
        <a:srgbClr val="D7D0C0"/>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386</TotalTime>
  <Words>1269</Words>
  <Application>Microsoft Office PowerPoint</Application>
  <PresentationFormat>Widescreen</PresentationFormat>
  <Paragraphs>87</Paragraphs>
  <Slides>18</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Calibri Light</vt:lpstr>
      <vt:lpstr>Lora</vt:lpstr>
      <vt:lpstr>Lora</vt:lpstr>
      <vt:lpstr>Montserrat</vt:lpstr>
      <vt:lpstr>Segoe UI Black</vt:lpstr>
      <vt:lpstr>Söhne</vt:lpstr>
      <vt:lpstr>system-ui</vt:lpstr>
      <vt:lpstr>var(--jp-code-font-family)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 Egg</dc:creator>
  <cp:lastModifiedBy>paul desgrippes</cp:lastModifiedBy>
  <cp:revision>23</cp:revision>
  <dcterms:created xsi:type="dcterms:W3CDTF">2023-06-15T08:10:42Z</dcterms:created>
  <dcterms:modified xsi:type="dcterms:W3CDTF">2023-11-03T10:04:35Z</dcterms:modified>
</cp:coreProperties>
</file>